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64" r:id="rId2"/>
    <p:sldId id="465" r:id="rId3"/>
    <p:sldId id="258"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460" r:id="rId33"/>
    <p:sldId id="462" r:id="rId34"/>
    <p:sldId id="461" r:id="rId35"/>
    <p:sldId id="46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AC5F24-9DC9-4BD8-88A6-731A312DD164}" v="3" dt="2023-04-18T15:22:49.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5" d="100"/>
          <a:sy n="75" d="100"/>
        </p:scale>
        <p:origin x="974" y="216"/>
      </p:cViewPr>
      <p:guideLst/>
    </p:cSldViewPr>
  </p:slideViewPr>
  <p:notesTextViewPr>
    <p:cViewPr>
      <p:scale>
        <a:sx n="1" d="1"/>
        <a:sy n="1" d="1"/>
      </p:scale>
      <p:origin x="0" y="0"/>
    </p:cViewPr>
  </p:notesTextViewPr>
  <p:sorterViewPr>
    <p:cViewPr>
      <p:scale>
        <a:sx n="100" d="100"/>
        <a:sy n="100" d="100"/>
      </p:scale>
      <p:origin x="0" y="-62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d ahmed ali Khan" userId="08dcc134e75ba06d" providerId="LiveId" clId="{2FAC5F24-9DC9-4BD8-88A6-731A312DD164}"/>
    <pc:docChg chg="addSld delSld modSld">
      <pc:chgData name="Md ahmed ali Khan" userId="08dcc134e75ba06d" providerId="LiveId" clId="{2FAC5F24-9DC9-4BD8-88A6-731A312DD164}" dt="2023-04-18T15:57:59.846" v="75" actId="20577"/>
      <pc:docMkLst>
        <pc:docMk/>
      </pc:docMkLst>
      <pc:sldChg chg="del">
        <pc:chgData name="Md ahmed ali Khan" userId="08dcc134e75ba06d" providerId="LiveId" clId="{2FAC5F24-9DC9-4BD8-88A6-731A312DD164}" dt="2023-04-18T15:22:21.971" v="1" actId="47"/>
        <pc:sldMkLst>
          <pc:docMk/>
          <pc:sldMk cId="1307440379" sldId="257"/>
        </pc:sldMkLst>
      </pc:sldChg>
      <pc:sldChg chg="add">
        <pc:chgData name="Md ahmed ali Khan" userId="08dcc134e75ba06d" providerId="LiveId" clId="{2FAC5F24-9DC9-4BD8-88A6-731A312DD164}" dt="2023-04-18T15:22:49.219" v="4"/>
        <pc:sldMkLst>
          <pc:docMk/>
          <pc:sldMk cId="0" sldId="258"/>
        </pc:sldMkLst>
      </pc:sldChg>
      <pc:sldChg chg="del">
        <pc:chgData name="Md ahmed ali Khan" userId="08dcc134e75ba06d" providerId="LiveId" clId="{2FAC5F24-9DC9-4BD8-88A6-731A312DD164}" dt="2023-04-18T15:22:36.416" v="3" actId="47"/>
        <pc:sldMkLst>
          <pc:docMk/>
          <pc:sldMk cId="3994717819" sldId="259"/>
        </pc:sldMkLst>
      </pc:sldChg>
      <pc:sldChg chg="del">
        <pc:chgData name="Md ahmed ali Khan" userId="08dcc134e75ba06d" providerId="LiveId" clId="{2FAC5F24-9DC9-4BD8-88A6-731A312DD164}" dt="2023-04-18T15:22:50.712" v="5" actId="47"/>
        <pc:sldMkLst>
          <pc:docMk/>
          <pc:sldMk cId="2259760548" sldId="268"/>
        </pc:sldMkLst>
      </pc:sldChg>
      <pc:sldChg chg="modSp mod">
        <pc:chgData name="Md ahmed ali Khan" userId="08dcc134e75ba06d" providerId="LiveId" clId="{2FAC5F24-9DC9-4BD8-88A6-731A312DD164}" dt="2023-04-18T15:57:59.846" v="75" actId="20577"/>
        <pc:sldMkLst>
          <pc:docMk/>
          <pc:sldMk cId="468582345" sldId="462"/>
        </pc:sldMkLst>
        <pc:spChg chg="mod">
          <ac:chgData name="Md ahmed ali Khan" userId="08dcc134e75ba06d" providerId="LiveId" clId="{2FAC5F24-9DC9-4BD8-88A6-731A312DD164}" dt="2023-04-18T15:57:59.846" v="75" actId="20577"/>
          <ac:spMkLst>
            <pc:docMk/>
            <pc:sldMk cId="468582345" sldId="462"/>
            <ac:spMk id="3" creationId="{2434C39B-E17E-33DD-9927-6F5EA7A8FAF1}"/>
          </ac:spMkLst>
        </pc:spChg>
      </pc:sldChg>
      <pc:sldChg chg="add">
        <pc:chgData name="Md ahmed ali Khan" userId="08dcc134e75ba06d" providerId="LiveId" clId="{2FAC5F24-9DC9-4BD8-88A6-731A312DD164}" dt="2023-04-18T15:22:19.971" v="0"/>
        <pc:sldMkLst>
          <pc:docMk/>
          <pc:sldMk cId="2777288484" sldId="464"/>
        </pc:sldMkLst>
      </pc:sldChg>
      <pc:sldChg chg="add">
        <pc:chgData name="Md ahmed ali Khan" userId="08dcc134e75ba06d" providerId="LiveId" clId="{2FAC5F24-9DC9-4BD8-88A6-731A312DD164}" dt="2023-04-18T15:22:34.562" v="2"/>
        <pc:sldMkLst>
          <pc:docMk/>
          <pc:sldMk cId="1443620093" sldId="4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C6D65D-AAAB-4BB8-8E2A-1CF6080DC88A}" type="datetimeFigureOut">
              <a:rPr lang="en-IN" smtClean="0"/>
              <a:t>19-04-2023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CEFE7D-D7D6-4B4C-9AD3-48F47436509B}" type="slidenum">
              <a:rPr lang="en-IN" smtClean="0"/>
              <a:t>‹#›</a:t>
            </a:fld>
            <a:endParaRPr lang="en-IN"/>
          </a:p>
        </p:txBody>
      </p:sp>
    </p:spTree>
    <p:extLst>
      <p:ext uri="{BB962C8B-B14F-4D97-AF65-F5344CB8AC3E}">
        <p14:creationId xmlns:p14="http://schemas.microsoft.com/office/powerpoint/2010/main" val="322747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8" name="Slide Image Placeholder 1"/>
          <p:cNvSpPr>
            <a:spLocks noGrp="1" noRot="1" noChangeAspect="1"/>
          </p:cNvSpPr>
          <p:nvPr>
            <p:ph type="sldImg"/>
          </p:nvPr>
        </p:nvSpPr>
        <p:spPr/>
      </p:sp>
      <p:sp>
        <p:nvSpPr>
          <p:cNvPr id="1048689" name="Notes Placeholder 2"/>
          <p:cNvSpPr>
            <a:spLocks noGrp="1"/>
          </p:cNvSpPr>
          <p:nvPr>
            <p:ph type="body" idx="1"/>
          </p:nvPr>
        </p:nvSpPr>
        <p:spPr/>
        <p:txBody>
          <a:bodyPr/>
          <a:lstStyle/>
          <a:p>
            <a:r>
              <a:rPr lang="en-IN" dirty="0"/>
              <a:t>three to six times more retentive than</a:t>
            </a:r>
          </a:p>
          <a:p>
            <a:r>
              <a:rPr lang="en-IN" dirty="0"/>
              <a:t>cemented pins</a:t>
            </a:r>
          </a:p>
        </p:txBody>
      </p:sp>
      <p:sp>
        <p:nvSpPr>
          <p:cNvPr id="1048690" name="Slide Number Placeholder 3"/>
          <p:cNvSpPr>
            <a:spLocks noGrp="1"/>
          </p:cNvSpPr>
          <p:nvPr>
            <p:ph type="sldNum" sz="quarter" idx="10"/>
          </p:nvPr>
        </p:nvSpPr>
        <p:spPr/>
        <p:txBody>
          <a:bodyPr/>
          <a:lstStyle/>
          <a:p>
            <a:fld id="{841221E5-7225-48EB-A4EE-420E7BFCF705}" type="slidenum">
              <a:rPr lang="en-US" smtClean="0"/>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AEAE6-21A6-17E8-958F-0D322CF4D3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DF91776-16BB-ED8F-7F1A-5131B711D2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C0DCDA6-7A9F-917F-5E99-A6B266355566}"/>
              </a:ext>
            </a:extLst>
          </p:cNvPr>
          <p:cNvSpPr>
            <a:spLocks noGrp="1"/>
          </p:cNvSpPr>
          <p:nvPr>
            <p:ph type="dt" sz="half" idx="10"/>
          </p:nvPr>
        </p:nvSpPr>
        <p:spPr/>
        <p:txBody>
          <a:bodyPr/>
          <a:lstStyle/>
          <a:p>
            <a:fld id="{25800E73-2A1A-444D-B315-B181DC0EDCBB}" type="datetimeFigureOut">
              <a:rPr lang="en-IN" smtClean="0"/>
              <a:t>19-04-2023</a:t>
            </a:fld>
            <a:endParaRPr lang="en-IN"/>
          </a:p>
        </p:txBody>
      </p:sp>
      <p:sp>
        <p:nvSpPr>
          <p:cNvPr id="5" name="Footer Placeholder 4">
            <a:extLst>
              <a:ext uri="{FF2B5EF4-FFF2-40B4-BE49-F238E27FC236}">
                <a16:creationId xmlns:a16="http://schemas.microsoft.com/office/drawing/2014/main" id="{BB631EF8-E7B0-7B7F-94F0-77BE5B61981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3D7D2EB-E420-172D-5F92-AB45A1714AEE}"/>
              </a:ext>
            </a:extLst>
          </p:cNvPr>
          <p:cNvSpPr>
            <a:spLocks noGrp="1"/>
          </p:cNvSpPr>
          <p:nvPr>
            <p:ph type="sldNum" sz="quarter" idx="12"/>
          </p:nvPr>
        </p:nvSpPr>
        <p:spPr/>
        <p:txBody>
          <a:bodyPr/>
          <a:lstStyle/>
          <a:p>
            <a:fld id="{4453BEF2-BD36-4F89-8B7F-370278A7E331}" type="slidenum">
              <a:rPr lang="en-IN" smtClean="0"/>
              <a:t>‹#›</a:t>
            </a:fld>
            <a:endParaRPr lang="en-IN"/>
          </a:p>
        </p:txBody>
      </p:sp>
    </p:spTree>
    <p:extLst>
      <p:ext uri="{BB962C8B-B14F-4D97-AF65-F5344CB8AC3E}">
        <p14:creationId xmlns:p14="http://schemas.microsoft.com/office/powerpoint/2010/main" val="539746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5A22F-E01C-B878-7888-76ACD0421B9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B06CF60-4824-24C3-F953-61A89A3223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06F465E-E130-8999-7957-7495A81E3C43}"/>
              </a:ext>
            </a:extLst>
          </p:cNvPr>
          <p:cNvSpPr>
            <a:spLocks noGrp="1"/>
          </p:cNvSpPr>
          <p:nvPr>
            <p:ph type="dt" sz="half" idx="10"/>
          </p:nvPr>
        </p:nvSpPr>
        <p:spPr/>
        <p:txBody>
          <a:bodyPr/>
          <a:lstStyle/>
          <a:p>
            <a:fld id="{25800E73-2A1A-444D-B315-B181DC0EDCBB}" type="datetimeFigureOut">
              <a:rPr lang="en-IN" smtClean="0"/>
              <a:t>19-04-2023</a:t>
            </a:fld>
            <a:endParaRPr lang="en-IN"/>
          </a:p>
        </p:txBody>
      </p:sp>
      <p:sp>
        <p:nvSpPr>
          <p:cNvPr id="5" name="Footer Placeholder 4">
            <a:extLst>
              <a:ext uri="{FF2B5EF4-FFF2-40B4-BE49-F238E27FC236}">
                <a16:creationId xmlns:a16="http://schemas.microsoft.com/office/drawing/2014/main" id="{1E96B758-4A47-05DA-2A0B-5D2C586C227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F1E7DCD-F5B6-5807-FCBE-AB4D65E96B03}"/>
              </a:ext>
            </a:extLst>
          </p:cNvPr>
          <p:cNvSpPr>
            <a:spLocks noGrp="1"/>
          </p:cNvSpPr>
          <p:nvPr>
            <p:ph type="sldNum" sz="quarter" idx="12"/>
          </p:nvPr>
        </p:nvSpPr>
        <p:spPr/>
        <p:txBody>
          <a:bodyPr/>
          <a:lstStyle/>
          <a:p>
            <a:fld id="{4453BEF2-BD36-4F89-8B7F-370278A7E331}" type="slidenum">
              <a:rPr lang="en-IN" smtClean="0"/>
              <a:t>‹#›</a:t>
            </a:fld>
            <a:endParaRPr lang="en-IN"/>
          </a:p>
        </p:txBody>
      </p:sp>
    </p:spTree>
    <p:extLst>
      <p:ext uri="{BB962C8B-B14F-4D97-AF65-F5344CB8AC3E}">
        <p14:creationId xmlns:p14="http://schemas.microsoft.com/office/powerpoint/2010/main" val="165436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0166AD-21C4-1381-AF5B-B0E64CA3DF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CA7BB81-53D4-A775-2A28-82CD35489E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72D34C7-45A8-B7F0-8BCA-7C334B4CB968}"/>
              </a:ext>
            </a:extLst>
          </p:cNvPr>
          <p:cNvSpPr>
            <a:spLocks noGrp="1"/>
          </p:cNvSpPr>
          <p:nvPr>
            <p:ph type="dt" sz="half" idx="10"/>
          </p:nvPr>
        </p:nvSpPr>
        <p:spPr/>
        <p:txBody>
          <a:bodyPr/>
          <a:lstStyle/>
          <a:p>
            <a:fld id="{25800E73-2A1A-444D-B315-B181DC0EDCBB}" type="datetimeFigureOut">
              <a:rPr lang="en-IN" smtClean="0"/>
              <a:t>19-04-2023</a:t>
            </a:fld>
            <a:endParaRPr lang="en-IN"/>
          </a:p>
        </p:txBody>
      </p:sp>
      <p:sp>
        <p:nvSpPr>
          <p:cNvPr id="5" name="Footer Placeholder 4">
            <a:extLst>
              <a:ext uri="{FF2B5EF4-FFF2-40B4-BE49-F238E27FC236}">
                <a16:creationId xmlns:a16="http://schemas.microsoft.com/office/drawing/2014/main" id="{FB2ACF89-AA90-861E-6141-F5BA4C369F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40CDC48-19AC-ABF1-579B-E18D8464BD34}"/>
              </a:ext>
            </a:extLst>
          </p:cNvPr>
          <p:cNvSpPr>
            <a:spLocks noGrp="1"/>
          </p:cNvSpPr>
          <p:nvPr>
            <p:ph type="sldNum" sz="quarter" idx="12"/>
          </p:nvPr>
        </p:nvSpPr>
        <p:spPr/>
        <p:txBody>
          <a:bodyPr/>
          <a:lstStyle/>
          <a:p>
            <a:fld id="{4453BEF2-BD36-4F89-8B7F-370278A7E331}" type="slidenum">
              <a:rPr lang="en-IN" smtClean="0"/>
              <a:t>‹#›</a:t>
            </a:fld>
            <a:endParaRPr lang="en-IN"/>
          </a:p>
        </p:txBody>
      </p:sp>
    </p:spTree>
    <p:extLst>
      <p:ext uri="{BB962C8B-B14F-4D97-AF65-F5344CB8AC3E}">
        <p14:creationId xmlns:p14="http://schemas.microsoft.com/office/powerpoint/2010/main" val="286128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11781-58BC-2E55-ECCF-0F30B36B633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1578D15-9559-A8D7-33CE-AC9A158BB8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37F1948-369E-4553-4656-E4BB2669E6FA}"/>
              </a:ext>
            </a:extLst>
          </p:cNvPr>
          <p:cNvSpPr>
            <a:spLocks noGrp="1"/>
          </p:cNvSpPr>
          <p:nvPr>
            <p:ph type="dt" sz="half" idx="10"/>
          </p:nvPr>
        </p:nvSpPr>
        <p:spPr/>
        <p:txBody>
          <a:bodyPr/>
          <a:lstStyle/>
          <a:p>
            <a:fld id="{25800E73-2A1A-444D-B315-B181DC0EDCBB}" type="datetimeFigureOut">
              <a:rPr lang="en-IN" smtClean="0"/>
              <a:t>19-04-2023</a:t>
            </a:fld>
            <a:endParaRPr lang="en-IN"/>
          </a:p>
        </p:txBody>
      </p:sp>
      <p:sp>
        <p:nvSpPr>
          <p:cNvPr id="5" name="Footer Placeholder 4">
            <a:extLst>
              <a:ext uri="{FF2B5EF4-FFF2-40B4-BE49-F238E27FC236}">
                <a16:creationId xmlns:a16="http://schemas.microsoft.com/office/drawing/2014/main" id="{CC81B00C-9E9A-FF28-4FB0-3B0F6E221E8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827BFFD-B082-E372-3FEE-6DAE3041AD52}"/>
              </a:ext>
            </a:extLst>
          </p:cNvPr>
          <p:cNvSpPr>
            <a:spLocks noGrp="1"/>
          </p:cNvSpPr>
          <p:nvPr>
            <p:ph type="sldNum" sz="quarter" idx="12"/>
          </p:nvPr>
        </p:nvSpPr>
        <p:spPr/>
        <p:txBody>
          <a:bodyPr/>
          <a:lstStyle/>
          <a:p>
            <a:fld id="{4453BEF2-BD36-4F89-8B7F-370278A7E331}" type="slidenum">
              <a:rPr lang="en-IN" smtClean="0"/>
              <a:t>‹#›</a:t>
            </a:fld>
            <a:endParaRPr lang="en-IN"/>
          </a:p>
        </p:txBody>
      </p:sp>
    </p:spTree>
    <p:extLst>
      <p:ext uri="{BB962C8B-B14F-4D97-AF65-F5344CB8AC3E}">
        <p14:creationId xmlns:p14="http://schemas.microsoft.com/office/powerpoint/2010/main" val="420071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25013-29C9-2E7A-7478-CCE582699B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2817079-0583-DD90-F9E2-56893247A0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D9B70A-1054-2F33-A990-4DA1A7AFA3C8}"/>
              </a:ext>
            </a:extLst>
          </p:cNvPr>
          <p:cNvSpPr>
            <a:spLocks noGrp="1"/>
          </p:cNvSpPr>
          <p:nvPr>
            <p:ph type="dt" sz="half" idx="10"/>
          </p:nvPr>
        </p:nvSpPr>
        <p:spPr/>
        <p:txBody>
          <a:bodyPr/>
          <a:lstStyle/>
          <a:p>
            <a:fld id="{25800E73-2A1A-444D-B315-B181DC0EDCBB}" type="datetimeFigureOut">
              <a:rPr lang="en-IN" smtClean="0"/>
              <a:t>19-04-2023</a:t>
            </a:fld>
            <a:endParaRPr lang="en-IN"/>
          </a:p>
        </p:txBody>
      </p:sp>
      <p:sp>
        <p:nvSpPr>
          <p:cNvPr id="5" name="Footer Placeholder 4">
            <a:extLst>
              <a:ext uri="{FF2B5EF4-FFF2-40B4-BE49-F238E27FC236}">
                <a16:creationId xmlns:a16="http://schemas.microsoft.com/office/drawing/2014/main" id="{D3CA47F2-269F-AF0E-9572-343D2A6EFEF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0B086AF-9231-C5D0-E90B-F957BBD37E3C}"/>
              </a:ext>
            </a:extLst>
          </p:cNvPr>
          <p:cNvSpPr>
            <a:spLocks noGrp="1"/>
          </p:cNvSpPr>
          <p:nvPr>
            <p:ph type="sldNum" sz="quarter" idx="12"/>
          </p:nvPr>
        </p:nvSpPr>
        <p:spPr/>
        <p:txBody>
          <a:bodyPr/>
          <a:lstStyle/>
          <a:p>
            <a:fld id="{4453BEF2-BD36-4F89-8B7F-370278A7E331}" type="slidenum">
              <a:rPr lang="en-IN" smtClean="0"/>
              <a:t>‹#›</a:t>
            </a:fld>
            <a:endParaRPr lang="en-IN"/>
          </a:p>
        </p:txBody>
      </p:sp>
    </p:spTree>
    <p:extLst>
      <p:ext uri="{BB962C8B-B14F-4D97-AF65-F5344CB8AC3E}">
        <p14:creationId xmlns:p14="http://schemas.microsoft.com/office/powerpoint/2010/main" val="1589730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D76E-796B-3DEE-0CF5-0A233F702C9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F0F3C9E-4956-BF61-8BA4-6ABB47D61B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DF28961-380B-F4CF-8087-F4D0AD8FD8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9A51FD6-4468-F605-4644-C9E9075EADC0}"/>
              </a:ext>
            </a:extLst>
          </p:cNvPr>
          <p:cNvSpPr>
            <a:spLocks noGrp="1"/>
          </p:cNvSpPr>
          <p:nvPr>
            <p:ph type="dt" sz="half" idx="10"/>
          </p:nvPr>
        </p:nvSpPr>
        <p:spPr/>
        <p:txBody>
          <a:bodyPr/>
          <a:lstStyle/>
          <a:p>
            <a:fld id="{25800E73-2A1A-444D-B315-B181DC0EDCBB}" type="datetimeFigureOut">
              <a:rPr lang="en-IN" smtClean="0"/>
              <a:t>19-04-2023</a:t>
            </a:fld>
            <a:endParaRPr lang="en-IN"/>
          </a:p>
        </p:txBody>
      </p:sp>
      <p:sp>
        <p:nvSpPr>
          <p:cNvPr id="6" name="Footer Placeholder 5">
            <a:extLst>
              <a:ext uri="{FF2B5EF4-FFF2-40B4-BE49-F238E27FC236}">
                <a16:creationId xmlns:a16="http://schemas.microsoft.com/office/drawing/2014/main" id="{67EEB22B-11ED-5ADF-0D5C-C3525F40876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F78CF1C-0FBA-44AC-20CE-B4BB698FC228}"/>
              </a:ext>
            </a:extLst>
          </p:cNvPr>
          <p:cNvSpPr>
            <a:spLocks noGrp="1"/>
          </p:cNvSpPr>
          <p:nvPr>
            <p:ph type="sldNum" sz="quarter" idx="12"/>
          </p:nvPr>
        </p:nvSpPr>
        <p:spPr/>
        <p:txBody>
          <a:bodyPr/>
          <a:lstStyle/>
          <a:p>
            <a:fld id="{4453BEF2-BD36-4F89-8B7F-370278A7E331}" type="slidenum">
              <a:rPr lang="en-IN" smtClean="0"/>
              <a:t>‹#›</a:t>
            </a:fld>
            <a:endParaRPr lang="en-IN"/>
          </a:p>
        </p:txBody>
      </p:sp>
    </p:spTree>
    <p:extLst>
      <p:ext uri="{BB962C8B-B14F-4D97-AF65-F5344CB8AC3E}">
        <p14:creationId xmlns:p14="http://schemas.microsoft.com/office/powerpoint/2010/main" val="2395639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E416F-E671-6B94-14D8-9F0EBC6A3F4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CA6F353-B412-45E5-156A-0FBC0F5453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CDB6D2-9E19-C348-EE49-B1FA2857FF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CD7B94C-C4AB-13A7-DA5B-7E17EF672E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E84735-D85A-4970-C724-86F32D25FD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B741056-538E-C0BA-DCFA-86EE594644BE}"/>
              </a:ext>
            </a:extLst>
          </p:cNvPr>
          <p:cNvSpPr>
            <a:spLocks noGrp="1"/>
          </p:cNvSpPr>
          <p:nvPr>
            <p:ph type="dt" sz="half" idx="10"/>
          </p:nvPr>
        </p:nvSpPr>
        <p:spPr/>
        <p:txBody>
          <a:bodyPr/>
          <a:lstStyle/>
          <a:p>
            <a:fld id="{25800E73-2A1A-444D-B315-B181DC0EDCBB}" type="datetimeFigureOut">
              <a:rPr lang="en-IN" smtClean="0"/>
              <a:t>19-04-2023</a:t>
            </a:fld>
            <a:endParaRPr lang="en-IN"/>
          </a:p>
        </p:txBody>
      </p:sp>
      <p:sp>
        <p:nvSpPr>
          <p:cNvPr id="8" name="Footer Placeholder 7">
            <a:extLst>
              <a:ext uri="{FF2B5EF4-FFF2-40B4-BE49-F238E27FC236}">
                <a16:creationId xmlns:a16="http://schemas.microsoft.com/office/drawing/2014/main" id="{BA229F03-4A49-6C51-2219-4D59DFF884A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70CA2E1-0CDA-B8B3-B8F1-6438BFA227EE}"/>
              </a:ext>
            </a:extLst>
          </p:cNvPr>
          <p:cNvSpPr>
            <a:spLocks noGrp="1"/>
          </p:cNvSpPr>
          <p:nvPr>
            <p:ph type="sldNum" sz="quarter" idx="12"/>
          </p:nvPr>
        </p:nvSpPr>
        <p:spPr/>
        <p:txBody>
          <a:bodyPr/>
          <a:lstStyle/>
          <a:p>
            <a:fld id="{4453BEF2-BD36-4F89-8B7F-370278A7E331}" type="slidenum">
              <a:rPr lang="en-IN" smtClean="0"/>
              <a:t>‹#›</a:t>
            </a:fld>
            <a:endParaRPr lang="en-IN"/>
          </a:p>
        </p:txBody>
      </p:sp>
    </p:spTree>
    <p:extLst>
      <p:ext uri="{BB962C8B-B14F-4D97-AF65-F5344CB8AC3E}">
        <p14:creationId xmlns:p14="http://schemas.microsoft.com/office/powerpoint/2010/main" val="2931724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5660C-1DEF-7AF8-59AD-58DADB43E93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AE05FC1-F031-B779-79CD-AE1409B9F08E}"/>
              </a:ext>
            </a:extLst>
          </p:cNvPr>
          <p:cNvSpPr>
            <a:spLocks noGrp="1"/>
          </p:cNvSpPr>
          <p:nvPr>
            <p:ph type="dt" sz="half" idx="10"/>
          </p:nvPr>
        </p:nvSpPr>
        <p:spPr/>
        <p:txBody>
          <a:bodyPr/>
          <a:lstStyle/>
          <a:p>
            <a:fld id="{25800E73-2A1A-444D-B315-B181DC0EDCBB}" type="datetimeFigureOut">
              <a:rPr lang="en-IN" smtClean="0"/>
              <a:t>19-04-2023</a:t>
            </a:fld>
            <a:endParaRPr lang="en-IN"/>
          </a:p>
        </p:txBody>
      </p:sp>
      <p:sp>
        <p:nvSpPr>
          <p:cNvPr id="4" name="Footer Placeholder 3">
            <a:extLst>
              <a:ext uri="{FF2B5EF4-FFF2-40B4-BE49-F238E27FC236}">
                <a16:creationId xmlns:a16="http://schemas.microsoft.com/office/drawing/2014/main" id="{0AC84D38-7198-FB3F-A3F3-111B924BA34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C44001F-DA87-F017-6D8A-6B873B17D4E5}"/>
              </a:ext>
            </a:extLst>
          </p:cNvPr>
          <p:cNvSpPr>
            <a:spLocks noGrp="1"/>
          </p:cNvSpPr>
          <p:nvPr>
            <p:ph type="sldNum" sz="quarter" idx="12"/>
          </p:nvPr>
        </p:nvSpPr>
        <p:spPr/>
        <p:txBody>
          <a:bodyPr/>
          <a:lstStyle/>
          <a:p>
            <a:fld id="{4453BEF2-BD36-4F89-8B7F-370278A7E331}" type="slidenum">
              <a:rPr lang="en-IN" smtClean="0"/>
              <a:t>‹#›</a:t>
            </a:fld>
            <a:endParaRPr lang="en-IN"/>
          </a:p>
        </p:txBody>
      </p:sp>
    </p:spTree>
    <p:extLst>
      <p:ext uri="{BB962C8B-B14F-4D97-AF65-F5344CB8AC3E}">
        <p14:creationId xmlns:p14="http://schemas.microsoft.com/office/powerpoint/2010/main" val="3321036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E3A277-8BBA-B874-8221-5E8AC0A78BBA}"/>
              </a:ext>
            </a:extLst>
          </p:cNvPr>
          <p:cNvSpPr>
            <a:spLocks noGrp="1"/>
          </p:cNvSpPr>
          <p:nvPr>
            <p:ph type="dt" sz="half" idx="10"/>
          </p:nvPr>
        </p:nvSpPr>
        <p:spPr/>
        <p:txBody>
          <a:bodyPr/>
          <a:lstStyle/>
          <a:p>
            <a:fld id="{25800E73-2A1A-444D-B315-B181DC0EDCBB}" type="datetimeFigureOut">
              <a:rPr lang="en-IN" smtClean="0"/>
              <a:t>19-04-2023</a:t>
            </a:fld>
            <a:endParaRPr lang="en-IN"/>
          </a:p>
        </p:txBody>
      </p:sp>
      <p:sp>
        <p:nvSpPr>
          <p:cNvPr id="3" name="Footer Placeholder 2">
            <a:extLst>
              <a:ext uri="{FF2B5EF4-FFF2-40B4-BE49-F238E27FC236}">
                <a16:creationId xmlns:a16="http://schemas.microsoft.com/office/drawing/2014/main" id="{DE88F0CA-777D-06B8-5E4E-795EBA4D0A6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9080D4E-C3D6-5C34-8291-40A141571B66}"/>
              </a:ext>
            </a:extLst>
          </p:cNvPr>
          <p:cNvSpPr>
            <a:spLocks noGrp="1"/>
          </p:cNvSpPr>
          <p:nvPr>
            <p:ph type="sldNum" sz="quarter" idx="12"/>
          </p:nvPr>
        </p:nvSpPr>
        <p:spPr/>
        <p:txBody>
          <a:bodyPr/>
          <a:lstStyle/>
          <a:p>
            <a:fld id="{4453BEF2-BD36-4F89-8B7F-370278A7E331}" type="slidenum">
              <a:rPr lang="en-IN" smtClean="0"/>
              <a:t>‹#›</a:t>
            </a:fld>
            <a:endParaRPr lang="en-IN"/>
          </a:p>
        </p:txBody>
      </p:sp>
    </p:spTree>
    <p:extLst>
      <p:ext uri="{BB962C8B-B14F-4D97-AF65-F5344CB8AC3E}">
        <p14:creationId xmlns:p14="http://schemas.microsoft.com/office/powerpoint/2010/main" val="2323306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A4749-1D44-4249-51E8-7CE78CFAC3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B0080CC-C633-71B3-3C4B-C8EBF1A6E6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061F94-5C1C-7FDA-6203-31DFF80C0C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9EA064-B9F8-97A1-C87A-B7B6F49A0870}"/>
              </a:ext>
            </a:extLst>
          </p:cNvPr>
          <p:cNvSpPr>
            <a:spLocks noGrp="1"/>
          </p:cNvSpPr>
          <p:nvPr>
            <p:ph type="dt" sz="half" idx="10"/>
          </p:nvPr>
        </p:nvSpPr>
        <p:spPr/>
        <p:txBody>
          <a:bodyPr/>
          <a:lstStyle/>
          <a:p>
            <a:fld id="{25800E73-2A1A-444D-B315-B181DC0EDCBB}" type="datetimeFigureOut">
              <a:rPr lang="en-IN" smtClean="0"/>
              <a:t>19-04-2023</a:t>
            </a:fld>
            <a:endParaRPr lang="en-IN"/>
          </a:p>
        </p:txBody>
      </p:sp>
      <p:sp>
        <p:nvSpPr>
          <p:cNvPr id="6" name="Footer Placeholder 5">
            <a:extLst>
              <a:ext uri="{FF2B5EF4-FFF2-40B4-BE49-F238E27FC236}">
                <a16:creationId xmlns:a16="http://schemas.microsoft.com/office/drawing/2014/main" id="{AE2E0301-5D35-CD03-BC3F-EF2CF4891EA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EF6DAAB-4075-0584-B540-C3E0084144DE}"/>
              </a:ext>
            </a:extLst>
          </p:cNvPr>
          <p:cNvSpPr>
            <a:spLocks noGrp="1"/>
          </p:cNvSpPr>
          <p:nvPr>
            <p:ph type="sldNum" sz="quarter" idx="12"/>
          </p:nvPr>
        </p:nvSpPr>
        <p:spPr/>
        <p:txBody>
          <a:bodyPr/>
          <a:lstStyle/>
          <a:p>
            <a:fld id="{4453BEF2-BD36-4F89-8B7F-370278A7E331}" type="slidenum">
              <a:rPr lang="en-IN" smtClean="0"/>
              <a:t>‹#›</a:t>
            </a:fld>
            <a:endParaRPr lang="en-IN"/>
          </a:p>
        </p:txBody>
      </p:sp>
    </p:spTree>
    <p:extLst>
      <p:ext uri="{BB962C8B-B14F-4D97-AF65-F5344CB8AC3E}">
        <p14:creationId xmlns:p14="http://schemas.microsoft.com/office/powerpoint/2010/main" val="3022631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512C3-B060-C03D-A59F-F6CD572A93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49BA153-E570-DD2A-22C2-BDB1C039BE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F49CE9E-0844-B403-BDD2-4301FBEB50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A0147F-101D-14FF-CCB3-D7C6219A464C}"/>
              </a:ext>
            </a:extLst>
          </p:cNvPr>
          <p:cNvSpPr>
            <a:spLocks noGrp="1"/>
          </p:cNvSpPr>
          <p:nvPr>
            <p:ph type="dt" sz="half" idx="10"/>
          </p:nvPr>
        </p:nvSpPr>
        <p:spPr/>
        <p:txBody>
          <a:bodyPr/>
          <a:lstStyle/>
          <a:p>
            <a:fld id="{25800E73-2A1A-444D-B315-B181DC0EDCBB}" type="datetimeFigureOut">
              <a:rPr lang="en-IN" smtClean="0"/>
              <a:t>19-04-2023</a:t>
            </a:fld>
            <a:endParaRPr lang="en-IN"/>
          </a:p>
        </p:txBody>
      </p:sp>
      <p:sp>
        <p:nvSpPr>
          <p:cNvPr id="6" name="Footer Placeholder 5">
            <a:extLst>
              <a:ext uri="{FF2B5EF4-FFF2-40B4-BE49-F238E27FC236}">
                <a16:creationId xmlns:a16="http://schemas.microsoft.com/office/drawing/2014/main" id="{413BF24F-524D-7B3C-B56C-09059DC39AB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815194-4C43-75B5-CC40-EB5D1554F10B}"/>
              </a:ext>
            </a:extLst>
          </p:cNvPr>
          <p:cNvSpPr>
            <a:spLocks noGrp="1"/>
          </p:cNvSpPr>
          <p:nvPr>
            <p:ph type="sldNum" sz="quarter" idx="12"/>
          </p:nvPr>
        </p:nvSpPr>
        <p:spPr/>
        <p:txBody>
          <a:bodyPr/>
          <a:lstStyle/>
          <a:p>
            <a:fld id="{4453BEF2-BD36-4F89-8B7F-370278A7E331}" type="slidenum">
              <a:rPr lang="en-IN" smtClean="0"/>
              <a:t>‹#›</a:t>
            </a:fld>
            <a:endParaRPr lang="en-IN"/>
          </a:p>
        </p:txBody>
      </p:sp>
    </p:spTree>
    <p:extLst>
      <p:ext uri="{BB962C8B-B14F-4D97-AF65-F5344CB8AC3E}">
        <p14:creationId xmlns:p14="http://schemas.microsoft.com/office/powerpoint/2010/main" val="92434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BBE6E3-96E0-B054-82D8-2C64F5DF58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011F6BE-BB82-38D9-CE3F-60E188625C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7CC8561-FCEC-3DAB-3FBA-F842F5B670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00E73-2A1A-444D-B315-B181DC0EDCBB}" type="datetimeFigureOut">
              <a:rPr lang="en-IN" smtClean="0"/>
              <a:t>19-04-2023</a:t>
            </a:fld>
            <a:endParaRPr lang="en-IN"/>
          </a:p>
        </p:txBody>
      </p:sp>
      <p:sp>
        <p:nvSpPr>
          <p:cNvPr id="5" name="Footer Placeholder 4">
            <a:extLst>
              <a:ext uri="{FF2B5EF4-FFF2-40B4-BE49-F238E27FC236}">
                <a16:creationId xmlns:a16="http://schemas.microsoft.com/office/drawing/2014/main" id="{EAD0CC1A-EB16-E518-C6F9-5AFB6026B4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194CB4E-A0E9-EFD3-B64D-5AADE36A60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3BEF2-BD36-4F89-8B7F-370278A7E331}" type="slidenum">
              <a:rPr lang="en-IN" smtClean="0"/>
              <a:t>‹#›</a:t>
            </a:fld>
            <a:endParaRPr lang="en-IN"/>
          </a:p>
        </p:txBody>
      </p:sp>
    </p:spTree>
    <p:extLst>
      <p:ext uri="{BB962C8B-B14F-4D97-AF65-F5344CB8AC3E}">
        <p14:creationId xmlns:p14="http://schemas.microsoft.com/office/powerpoint/2010/main" val="1405169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2343" y="381001"/>
            <a:ext cx="9985828" cy="523220"/>
          </a:xfrm>
          <a:prstGeom prst="rect">
            <a:avLst/>
          </a:prstGeom>
          <a:noFill/>
        </p:spPr>
        <p:txBody>
          <a:bodyPr wrap="square" rtlCol="0">
            <a:spAutoFit/>
          </a:bodyPr>
          <a:lstStyle/>
          <a:p>
            <a:r>
              <a:rPr lang="en-US" sz="2800" dirty="0">
                <a:latin typeface="Book Antiqua" panose="02040602050305030304" pitchFamily="18" charset="0"/>
              </a:rPr>
              <a:t>RUNGTA COLLEGE OF DENTAL SCIENCES &amp; RESEARCH </a:t>
            </a:r>
          </a:p>
        </p:txBody>
      </p:sp>
      <p:sp>
        <p:nvSpPr>
          <p:cNvPr id="4" name="TextBox 3"/>
          <p:cNvSpPr txBox="1"/>
          <p:nvPr/>
        </p:nvSpPr>
        <p:spPr>
          <a:xfrm>
            <a:off x="145142" y="2467428"/>
            <a:ext cx="10695578" cy="523220"/>
          </a:xfrm>
          <a:prstGeom prst="rect">
            <a:avLst/>
          </a:prstGeom>
          <a:noFill/>
        </p:spPr>
        <p:txBody>
          <a:bodyPr wrap="square" rtlCol="0">
            <a:spAutoFit/>
          </a:bodyPr>
          <a:lstStyle/>
          <a:p>
            <a:r>
              <a:rPr lang="en-US" sz="2800" dirty="0">
                <a:latin typeface="Book Antiqua" panose="02040602050305030304" pitchFamily="18" charset="0"/>
              </a:rPr>
              <a:t>TITLE OF THE TOPIC: COMPLEXAMALGAM RESTORATION  </a:t>
            </a:r>
          </a:p>
        </p:txBody>
      </p:sp>
      <p:sp>
        <p:nvSpPr>
          <p:cNvPr id="6" name="TextBox 5"/>
          <p:cNvSpPr txBox="1"/>
          <p:nvPr/>
        </p:nvSpPr>
        <p:spPr>
          <a:xfrm>
            <a:off x="203200" y="5715000"/>
            <a:ext cx="11393714" cy="954107"/>
          </a:xfrm>
          <a:prstGeom prst="rect">
            <a:avLst/>
          </a:prstGeom>
          <a:noFill/>
        </p:spPr>
        <p:txBody>
          <a:bodyPr wrap="square" rtlCol="0">
            <a:spAutoFit/>
          </a:bodyPr>
          <a:lstStyle/>
          <a:p>
            <a:pPr algn="ctr"/>
            <a:r>
              <a:rPr lang="en-US" sz="2800" dirty="0">
                <a:latin typeface="Book Antiqua" panose="02040602050305030304" pitchFamily="18" charset="0"/>
              </a:rPr>
              <a:t>DEPARTMENT OF CONSERVATIVE DENTISTRY AND ENDODONTICS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0" y="-14515"/>
            <a:ext cx="1857828" cy="2114550"/>
          </a:xfrm>
          <a:prstGeom prst="rect">
            <a:avLst/>
          </a:prstGeom>
        </p:spPr>
      </p:pic>
      <p:sp>
        <p:nvSpPr>
          <p:cNvPr id="2" name="Slide Number Placeholder 1"/>
          <p:cNvSpPr>
            <a:spLocks noGrp="1"/>
          </p:cNvSpPr>
          <p:nvPr>
            <p:ph type="sldNum" sz="quarter" idx="12"/>
          </p:nvPr>
        </p:nvSpPr>
        <p:spPr/>
        <p:txBody>
          <a:bodyPr/>
          <a:lstStyle/>
          <a:p>
            <a:fld id="{72795863-2509-495E-A4D3-2D1EB08AA326}" type="slidenum">
              <a:rPr lang="en-US" smtClean="0"/>
              <a:t>1</a:t>
            </a:fld>
            <a:endParaRPr lang="en-US" dirty="0"/>
          </a:p>
        </p:txBody>
      </p:sp>
    </p:spTree>
    <p:extLst>
      <p:ext uri="{BB962C8B-B14F-4D97-AF65-F5344CB8AC3E}">
        <p14:creationId xmlns:p14="http://schemas.microsoft.com/office/powerpoint/2010/main" val="2777288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Title 1"/>
          <p:cNvSpPr>
            <a:spLocks noGrp="1"/>
          </p:cNvSpPr>
          <p:nvPr>
            <p:ph type="title"/>
          </p:nvPr>
        </p:nvSpPr>
        <p:spPr/>
        <p:txBody>
          <a:bodyPr/>
          <a:lstStyle/>
          <a:p>
            <a:r>
              <a:rPr lang="en-IN" sz="4000" b="1" u="sng" dirty="0">
                <a:solidFill>
                  <a:srgbClr val="002060"/>
                </a:solidFill>
              </a:rPr>
              <a:t>RETENTION GROOVE </a:t>
            </a:r>
            <a:br>
              <a:rPr lang="en-US" sz="4000" b="1" dirty="0">
                <a:solidFill>
                  <a:srgbClr val="002060"/>
                </a:solidFill>
              </a:rPr>
            </a:br>
            <a:endParaRPr lang="en-US" b="1" dirty="0">
              <a:solidFill>
                <a:srgbClr val="002060"/>
              </a:solidFill>
            </a:endParaRPr>
          </a:p>
        </p:txBody>
      </p:sp>
      <p:sp>
        <p:nvSpPr>
          <p:cNvPr id="1048662" name="Content Placeholder 2"/>
          <p:cNvSpPr>
            <a:spLocks noGrp="1"/>
          </p:cNvSpPr>
          <p:nvPr>
            <p:ph idx="1"/>
          </p:nvPr>
        </p:nvSpPr>
        <p:spPr>
          <a:xfrm>
            <a:off x="839570" y="1428737"/>
            <a:ext cx="11042908" cy="4748227"/>
          </a:xfrm>
        </p:spPr>
        <p:txBody>
          <a:bodyPr>
            <a:normAutofit/>
          </a:bodyPr>
          <a:lstStyle/>
          <a:p>
            <a:pPr lvl="0" algn="just"/>
            <a:r>
              <a:rPr lang="en-IN" sz="2600" dirty="0"/>
              <a:t>It is prepared by placing a No. 1⁄4 bur (rotating at low speed) in the </a:t>
            </a:r>
            <a:r>
              <a:rPr lang="en-IN" sz="2600" b="1" dirty="0" err="1">
                <a:solidFill>
                  <a:srgbClr val="C00000"/>
                </a:solidFill>
              </a:rPr>
              <a:t>axiofaciogingival</a:t>
            </a:r>
            <a:r>
              <a:rPr lang="en-IN" sz="2600" b="1" dirty="0">
                <a:solidFill>
                  <a:srgbClr val="C00000"/>
                </a:solidFill>
              </a:rPr>
              <a:t> point angle</a:t>
            </a:r>
          </a:p>
          <a:p>
            <a:pPr lvl="0" algn="just">
              <a:buNone/>
            </a:pPr>
            <a:endParaRPr lang="en-US" sz="2600" dirty="0"/>
          </a:p>
          <a:p>
            <a:pPr lvl="0" algn="just"/>
            <a:r>
              <a:rPr lang="en-IN" sz="2600" dirty="0"/>
              <a:t>It is positioned in the dentin to maintain 0.2 mm of dentin between the groove and </a:t>
            </a:r>
            <a:r>
              <a:rPr lang="en-IN" sz="2600" dirty="0" err="1"/>
              <a:t>theDEJ</a:t>
            </a:r>
            <a:r>
              <a:rPr lang="en-IN" sz="2600" dirty="0"/>
              <a:t>. </a:t>
            </a:r>
          </a:p>
          <a:p>
            <a:pPr lvl="0" algn="just">
              <a:buNone/>
            </a:pPr>
            <a:endParaRPr lang="en-US" sz="2600" dirty="0"/>
          </a:p>
          <a:p>
            <a:pPr lvl="0" algn="just"/>
            <a:r>
              <a:rPr lang="en-IN" sz="2600" dirty="0"/>
              <a:t>move the bur </a:t>
            </a:r>
            <a:r>
              <a:rPr lang="en-IN" sz="2600" dirty="0" err="1"/>
              <a:t>lingually</a:t>
            </a:r>
            <a:r>
              <a:rPr lang="en-IN" sz="2600" dirty="0"/>
              <a:t> along the </a:t>
            </a:r>
            <a:r>
              <a:rPr lang="en-IN" sz="2600" dirty="0" err="1"/>
              <a:t>axiogingival</a:t>
            </a:r>
            <a:r>
              <a:rPr lang="en-IN" sz="2600" dirty="0"/>
              <a:t> line angle, with the angle of cutting generally bisecting the angle between the gingival and axial walls.</a:t>
            </a:r>
            <a:endParaRPr lang="en-US" sz="2600" dirty="0"/>
          </a:p>
          <a:p>
            <a:pPr algn="just">
              <a:buNone/>
            </a:pPr>
            <a:endParaRPr lang="en-US" sz="2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Content Placeholder 2"/>
          <p:cNvSpPr>
            <a:spLocks noGrp="1"/>
          </p:cNvSpPr>
          <p:nvPr>
            <p:ph idx="1"/>
          </p:nvPr>
        </p:nvSpPr>
        <p:spPr>
          <a:xfrm>
            <a:off x="839570" y="1357299"/>
            <a:ext cx="10512862" cy="4819665"/>
          </a:xfrm>
        </p:spPr>
        <p:txBody>
          <a:bodyPr/>
          <a:lstStyle/>
          <a:p>
            <a:pPr lvl="0" algn="just"/>
            <a:r>
              <a:rPr lang="en-IN" dirty="0"/>
              <a:t>Ideally, the direction of the gingival groove is slightly more gingival than axial (and the direction of an </a:t>
            </a:r>
            <a:r>
              <a:rPr lang="en-IN" dirty="0" err="1"/>
              <a:t>incisal</a:t>
            </a:r>
            <a:r>
              <a:rPr lang="en-IN" dirty="0"/>
              <a:t> groove would be slightly more </a:t>
            </a:r>
            <a:r>
              <a:rPr lang="en-IN" dirty="0" err="1"/>
              <a:t>incisalthan</a:t>
            </a:r>
            <a:r>
              <a:rPr lang="en-IN" dirty="0"/>
              <a:t> axial </a:t>
            </a:r>
          </a:p>
          <a:p>
            <a:pPr lvl="0" algn="just"/>
            <a:endParaRPr lang="en-IN" dirty="0"/>
          </a:p>
          <a:p>
            <a:pPr lvl="0" algn="just">
              <a:buNone/>
            </a:pPr>
            <a:endParaRPr lang="en-US" dirty="0"/>
          </a:p>
          <a:p>
            <a:pPr algn="just"/>
            <a:endParaRPr lang="en-US" dirty="0"/>
          </a:p>
          <a:p>
            <a:pPr>
              <a:buNone/>
            </a:pPr>
            <a:endParaRPr lang="en-US" dirty="0"/>
          </a:p>
        </p:txBody>
      </p:sp>
      <p:pic>
        <p:nvPicPr>
          <p:cNvPr id="2097161" name="Picture 3"/>
          <p:cNvPicPr>
            <a:picLocks/>
          </p:cNvPicPr>
          <p:nvPr/>
        </p:nvPicPr>
        <p:blipFill>
          <a:blip r:embed="rId2"/>
          <a:srcRect/>
          <a:stretch>
            <a:fillRect/>
          </a:stretch>
        </p:blipFill>
        <p:spPr bwMode="auto">
          <a:xfrm>
            <a:off x="3667108" y="2928934"/>
            <a:ext cx="2143140" cy="3150948"/>
          </a:xfrm>
          <a:prstGeom prst="rect">
            <a:avLst/>
          </a:prstGeom>
          <a:noFill/>
          <a:ln>
            <a:solidFill>
              <a:schemeClr val="bg1">
                <a:lumMod val="95000"/>
              </a:schemeClr>
            </a:solidFill>
          </a:ln>
          <a:effectLst>
            <a:outerShdw blurRad="50800" dist="38100" dir="8100000" algn="tr"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4" name="Title 1"/>
          <p:cNvSpPr>
            <a:spLocks noGrp="1"/>
          </p:cNvSpPr>
          <p:nvPr>
            <p:ph type="title"/>
          </p:nvPr>
        </p:nvSpPr>
        <p:spPr>
          <a:xfrm>
            <a:off x="738150" y="285729"/>
            <a:ext cx="10512862" cy="1325563"/>
          </a:xfrm>
        </p:spPr>
        <p:txBody>
          <a:bodyPr/>
          <a:lstStyle/>
          <a:p>
            <a:r>
              <a:rPr lang="en-IN" sz="3600" b="1" u="sng" dirty="0">
                <a:solidFill>
                  <a:srgbClr val="0070C0"/>
                </a:solidFill>
                <a:latin typeface="Times New Roman" pitchFamily="18" charset="0"/>
                <a:cs typeface="Times New Roman" pitchFamily="18" charset="0"/>
              </a:rPr>
              <a:t>GINGIVAL COVES </a:t>
            </a:r>
            <a:br>
              <a:rPr lang="en-US" sz="3600" b="1" dirty="0">
                <a:solidFill>
                  <a:srgbClr val="0070C0"/>
                </a:solidFill>
                <a:latin typeface="Times New Roman" pitchFamily="18" charset="0"/>
                <a:cs typeface="Times New Roman" pitchFamily="18" charset="0"/>
              </a:rPr>
            </a:br>
            <a:endParaRPr lang="en-US" b="1" dirty="0">
              <a:solidFill>
                <a:srgbClr val="0070C0"/>
              </a:solidFill>
              <a:latin typeface="Times New Roman" pitchFamily="18" charset="0"/>
              <a:cs typeface="Times New Roman" pitchFamily="18" charset="0"/>
            </a:endParaRPr>
          </a:p>
        </p:txBody>
      </p:sp>
      <p:sp>
        <p:nvSpPr>
          <p:cNvPr id="1048665" name="Content Placeholder 2"/>
          <p:cNvSpPr>
            <a:spLocks noGrp="1"/>
          </p:cNvSpPr>
          <p:nvPr>
            <p:ph idx="1"/>
          </p:nvPr>
        </p:nvSpPr>
        <p:spPr>
          <a:xfrm>
            <a:off x="523836" y="1643050"/>
            <a:ext cx="10787138" cy="4351338"/>
          </a:xfrm>
        </p:spPr>
        <p:txBody>
          <a:bodyPr>
            <a:normAutofit/>
          </a:bodyPr>
          <a:lstStyle/>
          <a:p>
            <a:pPr algn="just"/>
            <a:r>
              <a:rPr lang="en-IN" sz="2600" dirty="0"/>
              <a:t>Alternatively, less retention form is needed, two gingival coves may be used, as opposed to a continuous groove</a:t>
            </a:r>
            <a:endParaRPr lang="en-US" sz="2600" dirty="0"/>
          </a:p>
          <a:p>
            <a:pPr algn="just">
              <a:buNone/>
            </a:pPr>
            <a:endParaRPr lang="en-US" sz="2600" dirty="0"/>
          </a:p>
          <a:p>
            <a:pPr algn="just"/>
            <a:r>
              <a:rPr lang="en-IN" sz="2600" dirty="0"/>
              <a:t> One each may be placed in the </a:t>
            </a:r>
            <a:r>
              <a:rPr lang="en-IN" sz="2600" b="1" dirty="0" err="1">
                <a:solidFill>
                  <a:srgbClr val="C00000"/>
                </a:solidFill>
              </a:rPr>
              <a:t>axiogingivofacial</a:t>
            </a:r>
            <a:r>
              <a:rPr lang="en-IN" sz="2600" b="1" dirty="0">
                <a:solidFill>
                  <a:srgbClr val="C00000"/>
                </a:solidFill>
              </a:rPr>
              <a:t> and </a:t>
            </a:r>
            <a:r>
              <a:rPr lang="en-IN" sz="2600" b="1" dirty="0" err="1">
                <a:solidFill>
                  <a:srgbClr val="C00000"/>
                </a:solidFill>
              </a:rPr>
              <a:t>axiogingivolingual</a:t>
            </a:r>
            <a:r>
              <a:rPr lang="en-IN" sz="2600" b="1" dirty="0">
                <a:solidFill>
                  <a:srgbClr val="C00000"/>
                </a:solidFill>
              </a:rPr>
              <a:t> </a:t>
            </a:r>
            <a:r>
              <a:rPr lang="en-IN" sz="2600" dirty="0"/>
              <a:t>point angles</a:t>
            </a:r>
            <a:endParaRPr lang="en-US" sz="2600" dirty="0"/>
          </a:p>
          <a:p>
            <a:pPr algn="just">
              <a:buNone/>
            </a:pPr>
            <a:endParaRPr lang="en-US" sz="2600" dirty="0"/>
          </a:p>
          <a:p>
            <a:pPr algn="just"/>
            <a:r>
              <a:rPr lang="en-IN" sz="2600" dirty="0"/>
              <a:t>The bur is 0.5 mm, and the depth of the groove should be half this diameter (0.25 mm)</a:t>
            </a:r>
            <a:endParaRPr lang="en-US" sz="2600" dirty="0"/>
          </a:p>
          <a:p>
            <a:pPr algn="just">
              <a:buNone/>
            </a:pPr>
            <a:endParaRPr lang="en-US" sz="2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Title 1"/>
          <p:cNvSpPr>
            <a:spLocks noGrp="1"/>
          </p:cNvSpPr>
          <p:nvPr>
            <p:ph type="title"/>
          </p:nvPr>
        </p:nvSpPr>
        <p:spPr/>
        <p:txBody>
          <a:bodyPr/>
          <a:lstStyle/>
          <a:p>
            <a:r>
              <a:rPr lang="en-IN" sz="3600" b="1" u="sng" dirty="0">
                <a:solidFill>
                  <a:srgbClr val="0070C0"/>
                </a:solidFill>
              </a:rPr>
              <a:t>INCISAL RETENTION COVE </a:t>
            </a:r>
            <a:endParaRPr lang="en-US" b="1" dirty="0">
              <a:solidFill>
                <a:srgbClr val="0070C0"/>
              </a:solidFill>
            </a:endParaRPr>
          </a:p>
        </p:txBody>
      </p:sp>
      <p:sp>
        <p:nvSpPr>
          <p:cNvPr id="1048667" name="Content Placeholder 2"/>
          <p:cNvSpPr>
            <a:spLocks noGrp="1"/>
          </p:cNvSpPr>
          <p:nvPr>
            <p:ph idx="1"/>
          </p:nvPr>
        </p:nvSpPr>
        <p:spPr>
          <a:xfrm>
            <a:off x="809588" y="1428736"/>
            <a:ext cx="11001452" cy="4929222"/>
          </a:xfrm>
          <a:solidFill>
            <a:schemeClr val="accent4">
              <a:lumMod val="20000"/>
              <a:lumOff val="80000"/>
            </a:schemeClr>
          </a:solidFill>
          <a:ln>
            <a:solidFill>
              <a:schemeClr val="tx1"/>
            </a:solidFill>
          </a:ln>
        </p:spPr>
        <p:txBody>
          <a:bodyPr>
            <a:noAutofit/>
          </a:bodyPr>
          <a:lstStyle/>
          <a:p>
            <a:pPr>
              <a:buNone/>
            </a:pPr>
            <a:endParaRPr lang="en-US" sz="2600" dirty="0"/>
          </a:p>
          <a:p>
            <a:r>
              <a:rPr lang="en-IN" sz="2600" dirty="0"/>
              <a:t>At the </a:t>
            </a:r>
            <a:r>
              <a:rPr lang="en-IN" sz="2600" dirty="0" err="1"/>
              <a:t>axiofacioincisal</a:t>
            </a:r>
            <a:r>
              <a:rPr lang="en-IN" sz="2600" dirty="0"/>
              <a:t> point angle with a No. 1⁄4 bur in dentin, being careful not to undermine the enamel. </a:t>
            </a:r>
            <a:endParaRPr lang="en-US" sz="2600" dirty="0"/>
          </a:p>
          <a:p>
            <a:r>
              <a:rPr lang="en-IN" sz="2600" dirty="0"/>
              <a:t>It is directed similarly into the </a:t>
            </a:r>
            <a:r>
              <a:rPr lang="en-IN" sz="2600" dirty="0" err="1"/>
              <a:t>incisal</a:t>
            </a:r>
            <a:r>
              <a:rPr lang="en-IN" sz="2600" dirty="0"/>
              <a:t> point angle and prepared to half the diameter of the bur </a:t>
            </a:r>
            <a:endParaRPr lang="en-US" sz="2600" dirty="0"/>
          </a:p>
          <a:p>
            <a:r>
              <a:rPr lang="en-IN" sz="2600" dirty="0"/>
              <a:t>Undermining the </a:t>
            </a:r>
            <a:r>
              <a:rPr lang="en-IN" sz="2600" dirty="0" err="1"/>
              <a:t>incisal</a:t>
            </a:r>
            <a:r>
              <a:rPr lang="en-IN" sz="2600" dirty="0"/>
              <a:t> enamel (or </a:t>
            </a:r>
            <a:r>
              <a:rPr lang="en-IN" sz="2600" dirty="0" err="1"/>
              <a:t>incisal</a:t>
            </a:r>
            <a:r>
              <a:rPr lang="en-IN" sz="2600" dirty="0"/>
              <a:t> canopy) should be avoided.</a:t>
            </a:r>
            <a:endParaRPr lang="en-US" sz="2600" dirty="0"/>
          </a:p>
          <a:p>
            <a:r>
              <a:rPr lang="en-IN" sz="2600" dirty="0"/>
              <a:t>For the maxillary canine, the palm-and-thumb grasp may be used to direct the bur </a:t>
            </a:r>
            <a:r>
              <a:rPr lang="en-IN" sz="2600" dirty="0" err="1"/>
              <a:t>incisally</a:t>
            </a:r>
            <a:endParaRPr lang="en-US" sz="2600" dirty="0"/>
          </a:p>
          <a:p>
            <a:pPr>
              <a:buNone/>
            </a:pPr>
            <a:endParaRPr lang="en-US" sz="2600" dirty="0"/>
          </a:p>
          <a:p>
            <a:endParaRPr lang="en-US" sz="2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Title 2"/>
          <p:cNvSpPr>
            <a:spLocks noGrp="1"/>
          </p:cNvSpPr>
          <p:nvPr>
            <p:ph type="title"/>
          </p:nvPr>
        </p:nvSpPr>
        <p:spPr/>
        <p:txBody>
          <a:bodyPr/>
          <a:lstStyle/>
          <a:p>
            <a:r>
              <a:rPr lang="en-US" altLang="ja-JP" b="1" u="sng" dirty="0">
                <a:solidFill>
                  <a:srgbClr val="002060"/>
                </a:solidFill>
                <a:ea typeface="MS Mincho" panose="02020609040205080304" pitchFamily="49" charset="-128"/>
              </a:rPr>
              <a:t>Classification of Pins:</a:t>
            </a:r>
            <a:br>
              <a:rPr lang="en-US" altLang="ja-JP" b="1" u="sng" dirty="0">
                <a:solidFill>
                  <a:srgbClr val="002060"/>
                </a:solidFill>
                <a:ea typeface="MS Mincho" panose="02020609040205080304" pitchFamily="49" charset="-128"/>
              </a:rPr>
            </a:br>
            <a:endParaRPr lang="en-US" b="1" u="sng" dirty="0">
              <a:solidFill>
                <a:srgbClr val="002060"/>
              </a:solidFill>
            </a:endParaRPr>
          </a:p>
        </p:txBody>
      </p:sp>
      <p:sp>
        <p:nvSpPr>
          <p:cNvPr id="1048669" name="Content Placeholder 1"/>
          <p:cNvSpPr>
            <a:spLocks noGrp="1"/>
          </p:cNvSpPr>
          <p:nvPr>
            <p:ph idx="1"/>
          </p:nvPr>
        </p:nvSpPr>
        <p:spPr/>
        <p:txBody>
          <a:bodyPr>
            <a:normAutofit/>
          </a:bodyPr>
          <a:lstStyle/>
          <a:p>
            <a:pPr marL="514350" indent="-514350">
              <a:buAutoNum type="arabicParenR"/>
            </a:pPr>
            <a:r>
              <a:rPr lang="en-IN" b="1" dirty="0">
                <a:solidFill>
                  <a:srgbClr val="C00000"/>
                </a:solidFill>
              </a:rPr>
              <a:t>DIRECT PINS/ NON PARALLEL PINS</a:t>
            </a:r>
          </a:p>
          <a:p>
            <a:pPr marL="514350" indent="-514350">
              <a:buNone/>
            </a:pPr>
            <a:r>
              <a:rPr lang="en-IN" dirty="0"/>
              <a:t>  a) Cemented pins</a:t>
            </a:r>
          </a:p>
          <a:p>
            <a:pPr marL="514350" indent="-514350">
              <a:buNone/>
            </a:pPr>
            <a:r>
              <a:rPr lang="en-IN" dirty="0"/>
              <a:t>  b) Friction Lock pins</a:t>
            </a:r>
          </a:p>
          <a:p>
            <a:pPr marL="514350" indent="-514350">
              <a:buNone/>
            </a:pPr>
            <a:r>
              <a:rPr lang="en-IN" dirty="0"/>
              <a:t>  c) Self threading pins</a:t>
            </a:r>
          </a:p>
          <a:p>
            <a:pPr marL="514350" indent="-514350">
              <a:buNone/>
            </a:pPr>
            <a:endParaRPr lang="en-IN" dirty="0"/>
          </a:p>
          <a:p>
            <a:pPr marL="514350" indent="-514350">
              <a:buNone/>
            </a:pPr>
            <a:r>
              <a:rPr lang="en-IN" b="1" dirty="0">
                <a:solidFill>
                  <a:srgbClr val="C00000"/>
                </a:solidFill>
              </a:rPr>
              <a:t>2)   INDIRECT PINS/PARALLEL PINS</a:t>
            </a:r>
          </a:p>
          <a:p>
            <a:pPr marL="514350" indent="-514350">
              <a:buNone/>
            </a:pPr>
            <a:r>
              <a:rPr lang="en-IN" dirty="0"/>
              <a:t>  a) cast gold pins</a:t>
            </a:r>
          </a:p>
          <a:p>
            <a:pPr marL="514350" indent="-514350">
              <a:buNone/>
            </a:pPr>
            <a:r>
              <a:rPr lang="en-IN" dirty="0"/>
              <a:t>  b) Wrought precious metal pins</a:t>
            </a:r>
          </a:p>
          <a:p>
            <a:pPr marL="0" indent="0">
              <a:buNone/>
            </a:pPr>
            <a:endParaRPr lang="en-US" dirty="0"/>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0" name="Title 1"/>
          <p:cNvSpPr>
            <a:spLocks noGrp="1"/>
          </p:cNvSpPr>
          <p:nvPr>
            <p:ph type="title"/>
          </p:nvPr>
        </p:nvSpPr>
        <p:spPr/>
        <p:txBody>
          <a:bodyPr/>
          <a:lstStyle/>
          <a:p>
            <a:endParaRPr lang="en-US"/>
          </a:p>
        </p:txBody>
      </p:sp>
      <p:pic>
        <p:nvPicPr>
          <p:cNvPr id="2097162" name="Content Placeholder 4" descr="Capture.JPG"/>
          <p:cNvPicPr>
            <a:picLocks noGrp="1" noChangeAspect="1"/>
          </p:cNvPicPr>
          <p:nvPr>
            <p:ph idx="1"/>
          </p:nvPr>
        </p:nvPicPr>
        <p:blipFill>
          <a:blip r:embed="rId2"/>
          <a:stretch>
            <a:fillRect/>
          </a:stretch>
        </p:blipFill>
        <p:spPr>
          <a:xfrm>
            <a:off x="2238349" y="221159"/>
            <a:ext cx="8358246" cy="6388171"/>
          </a:xfrm>
          <a:ln>
            <a:solidFill>
              <a:schemeClr val="accent1">
                <a:lumMod val="75000"/>
              </a:schemeClr>
            </a:solidFill>
          </a:ln>
          <a:effectLst>
            <a:outerShdw blurRad="50800" dist="38100" dir="2700000" algn="tl" rotWithShape="0">
              <a:prstClr val="black">
                <a:alpha val="40000"/>
              </a:prst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Content Placeholder 3" descr="Screenshot (1).png"/>
          <p:cNvPicPr>
            <a:picLocks noGrp="1" noChangeAspect="1"/>
          </p:cNvPicPr>
          <p:nvPr>
            <p:ph idx="1"/>
          </p:nvPr>
        </p:nvPicPr>
        <p:blipFill>
          <a:blip r:embed="rId2"/>
          <a:srcRect l="18752" t="33110" r="17309" b="13627"/>
          <a:stretch>
            <a:fillRect/>
          </a:stretch>
        </p:blipFill>
        <p:spPr>
          <a:xfrm>
            <a:off x="1595406" y="1071546"/>
            <a:ext cx="9456846" cy="4429156"/>
          </a:xfrm>
          <a:ln w="12700">
            <a:solidFill>
              <a:schemeClr val="tx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Content Placeholder 1"/>
          <p:cNvSpPr>
            <a:spLocks noGrp="1"/>
          </p:cNvSpPr>
          <p:nvPr>
            <p:ph idx="1"/>
          </p:nvPr>
        </p:nvSpPr>
        <p:spPr>
          <a:xfrm>
            <a:off x="839570" y="914401"/>
            <a:ext cx="10512862" cy="5262563"/>
          </a:xfrm>
        </p:spPr>
        <p:txBody>
          <a:bodyPr/>
          <a:lstStyle/>
          <a:p>
            <a:pPr marL="0" indent="0">
              <a:buNone/>
            </a:pPr>
            <a:r>
              <a:rPr lang="en-US" b="1" u="sng" dirty="0">
                <a:solidFill>
                  <a:srgbClr val="002060"/>
                </a:solidFill>
              </a:rPr>
              <a:t>INDIRECT PINS:</a:t>
            </a:r>
            <a:endParaRPr lang="en-US" u="sng" dirty="0">
              <a:solidFill>
                <a:srgbClr val="002060"/>
              </a:solidFill>
            </a:endParaRPr>
          </a:p>
          <a:p>
            <a:pPr lvl="0"/>
            <a:r>
              <a:rPr lang="en-US" dirty="0"/>
              <a:t>Made smaller in size when compared to their pin holes </a:t>
            </a:r>
          </a:p>
          <a:p>
            <a:pPr lvl="0"/>
            <a:r>
              <a:rPr lang="en-US" dirty="0"/>
              <a:t>They constituted an integral part of cast restoration.</a:t>
            </a:r>
          </a:p>
          <a:p>
            <a:pPr lvl="0"/>
            <a:r>
              <a:rPr lang="en-US" dirty="0"/>
              <a:t>parallel pins </a:t>
            </a:r>
            <a:r>
              <a:rPr lang="en-US" dirty="0">
                <a:sym typeface="Wingdings" panose="05000000000000000000" pitchFamily="2" charset="2"/>
              </a:rPr>
              <a:t> </a:t>
            </a:r>
            <a:r>
              <a:rPr lang="en-US" dirty="0"/>
              <a:t>these pins are placed parallel to each other and also path of insertion of the restoration.</a:t>
            </a:r>
          </a:p>
          <a:p>
            <a:pPr lvl="0"/>
            <a:endParaRPr lang="en-US" dirty="0"/>
          </a:p>
          <a:p>
            <a:pPr>
              <a:buNone/>
            </a:pPr>
            <a:r>
              <a:rPr lang="en-US" b="1" u="sng" dirty="0">
                <a:solidFill>
                  <a:srgbClr val="002060"/>
                </a:solidFill>
              </a:rPr>
              <a:t>DIRECT PINS</a:t>
            </a:r>
            <a:r>
              <a:rPr lang="en-US" b="1" dirty="0"/>
              <a:t>:</a:t>
            </a:r>
            <a:endParaRPr lang="en-US" dirty="0"/>
          </a:p>
          <a:p>
            <a:r>
              <a:rPr lang="en-US" dirty="0"/>
              <a:t>Inserted in to dentin after this restoration is placed directly over them.</a:t>
            </a:r>
          </a:p>
          <a:p>
            <a:r>
              <a:rPr lang="en-US" dirty="0"/>
              <a:t> Also called nonparallel pins because they are inserted directly in to tooth structure and need not be parallel.</a:t>
            </a:r>
          </a:p>
          <a:p>
            <a:endParaRPr lang="en-US" dirty="0"/>
          </a:p>
          <a:p>
            <a:pPr lvl="0"/>
            <a:endParaRPr lang="en-US" dirty="0"/>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2" name="Title 2"/>
          <p:cNvSpPr>
            <a:spLocks noGrp="1"/>
          </p:cNvSpPr>
          <p:nvPr>
            <p:ph type="title"/>
          </p:nvPr>
        </p:nvSpPr>
        <p:spPr/>
        <p:txBody>
          <a:bodyPr>
            <a:normAutofit/>
          </a:bodyPr>
          <a:lstStyle/>
          <a:p>
            <a:r>
              <a:rPr lang="en-US" sz="4000" b="1" u="sng" dirty="0">
                <a:solidFill>
                  <a:srgbClr val="002060"/>
                </a:solidFill>
              </a:rPr>
              <a:t>PIN MATERIAL </a:t>
            </a:r>
          </a:p>
        </p:txBody>
      </p:sp>
      <p:sp>
        <p:nvSpPr>
          <p:cNvPr id="1048673" name="Content Placeholder 1"/>
          <p:cNvSpPr>
            <a:spLocks noGrp="1"/>
          </p:cNvSpPr>
          <p:nvPr>
            <p:ph idx="1"/>
          </p:nvPr>
        </p:nvSpPr>
        <p:spPr/>
        <p:txBody>
          <a:bodyPr>
            <a:normAutofit/>
          </a:bodyPr>
          <a:lstStyle/>
          <a:p>
            <a:pPr>
              <a:buNone/>
            </a:pPr>
            <a:r>
              <a:rPr lang="en-US" dirty="0"/>
              <a:t>  </a:t>
            </a:r>
          </a:p>
          <a:p>
            <a:endParaRPr lang="en-US" dirty="0"/>
          </a:p>
        </p:txBody>
      </p:sp>
      <p:sp>
        <p:nvSpPr>
          <p:cNvPr id="1048674" name="Rounded Rectangle 3"/>
          <p:cNvSpPr/>
          <p:nvPr/>
        </p:nvSpPr>
        <p:spPr>
          <a:xfrm>
            <a:off x="2452662" y="1928802"/>
            <a:ext cx="3000396" cy="364333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2400" b="1" dirty="0">
                <a:solidFill>
                  <a:srgbClr val="002060"/>
                </a:solidFill>
              </a:rPr>
              <a:t>Stainless steel</a:t>
            </a:r>
          </a:p>
          <a:p>
            <a:pPr>
              <a:buFont typeface="Arial" pitchFamily="34" charset="0"/>
              <a:buChar char="•"/>
            </a:pPr>
            <a:r>
              <a:rPr lang="en-US" sz="2400" b="1" dirty="0">
                <a:solidFill>
                  <a:srgbClr val="002060"/>
                </a:solidFill>
              </a:rPr>
              <a:t>Silver</a:t>
            </a:r>
          </a:p>
          <a:p>
            <a:pPr>
              <a:buFont typeface="Arial" pitchFamily="34" charset="0"/>
              <a:buChar char="•"/>
            </a:pPr>
            <a:r>
              <a:rPr lang="en-US" sz="2400" b="1" dirty="0">
                <a:solidFill>
                  <a:srgbClr val="002060"/>
                </a:solidFill>
              </a:rPr>
              <a:t>Titanium</a:t>
            </a:r>
          </a:p>
          <a:p>
            <a:pPr>
              <a:buFont typeface="Arial" pitchFamily="34" charset="0"/>
              <a:buChar char="•"/>
            </a:pPr>
            <a:r>
              <a:rPr lang="en-US" sz="2400" b="1" dirty="0">
                <a:solidFill>
                  <a:srgbClr val="002060"/>
                </a:solidFill>
              </a:rPr>
              <a:t>Cast gold alloys</a:t>
            </a:r>
          </a:p>
          <a:p>
            <a:pPr algn="ctr"/>
            <a:endParaRPr lang="en-US" b="1" dirty="0">
              <a:solidFill>
                <a:srgbClr val="002060"/>
              </a:solidFill>
            </a:endParaRPr>
          </a:p>
        </p:txBody>
      </p:sp>
      <p:sp>
        <p:nvSpPr>
          <p:cNvPr id="1048675" name="Rounded Rectangle 4"/>
          <p:cNvSpPr/>
          <p:nvPr/>
        </p:nvSpPr>
        <p:spPr>
          <a:xfrm>
            <a:off x="6024562" y="1857364"/>
            <a:ext cx="3000396" cy="364333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endParaRPr lang="en-US" sz="2400" b="1" dirty="0">
              <a:solidFill>
                <a:srgbClr val="002060"/>
              </a:solidFill>
            </a:endParaRPr>
          </a:p>
          <a:p>
            <a:pPr>
              <a:buFont typeface="Arial" pitchFamily="34" charset="0"/>
              <a:buChar char="•"/>
            </a:pPr>
            <a:r>
              <a:rPr lang="en-US" sz="2400" b="1" dirty="0">
                <a:solidFill>
                  <a:srgbClr val="002060"/>
                </a:solidFill>
              </a:rPr>
              <a:t>Platinum-iridium</a:t>
            </a:r>
          </a:p>
          <a:p>
            <a:pPr>
              <a:buFont typeface="Arial" pitchFamily="34" charset="0"/>
              <a:buChar char="•"/>
            </a:pPr>
            <a:r>
              <a:rPr lang="en-US" sz="2400" b="1" dirty="0">
                <a:solidFill>
                  <a:srgbClr val="002060"/>
                </a:solidFill>
              </a:rPr>
              <a:t>Plastic</a:t>
            </a:r>
          </a:p>
          <a:p>
            <a:pPr>
              <a:buFont typeface="Arial" pitchFamily="34" charset="0"/>
              <a:buChar char="•"/>
            </a:pPr>
            <a:r>
              <a:rPr lang="en-US" sz="2400" b="1" dirty="0" err="1">
                <a:solidFill>
                  <a:srgbClr val="002060"/>
                </a:solidFill>
              </a:rPr>
              <a:t>Aluminium</a:t>
            </a:r>
            <a:r>
              <a:rPr lang="en-US" sz="2400" b="1" dirty="0">
                <a:solidFill>
                  <a:srgbClr val="002060"/>
                </a:solidFill>
              </a:rPr>
              <a:t>  </a:t>
            </a:r>
          </a:p>
          <a:p>
            <a:pPr>
              <a:buFont typeface="Arial" pitchFamily="34" charset="0"/>
              <a:buChar char="•"/>
            </a:pPr>
            <a:r>
              <a:rPr lang="en-US" sz="2400" b="1" dirty="0">
                <a:solidFill>
                  <a:srgbClr val="002060"/>
                </a:solidFill>
              </a:rPr>
              <a:t>Acrylic</a:t>
            </a:r>
          </a:p>
          <a:p>
            <a:pPr>
              <a:buFont typeface="Arial" pitchFamily="34" charset="0"/>
              <a:buChar char="•"/>
            </a:pPr>
            <a:r>
              <a:rPr lang="en-US" sz="2400" b="1" dirty="0" err="1">
                <a:solidFill>
                  <a:srgbClr val="002060"/>
                </a:solidFill>
              </a:rPr>
              <a:t>Platinumpalladium</a:t>
            </a:r>
            <a:r>
              <a:rPr lang="en-US" sz="2400" b="1" dirty="0">
                <a:solidFill>
                  <a:srgbClr val="002060"/>
                </a:solidFill>
              </a:rPr>
              <a:t> </a:t>
            </a:r>
          </a:p>
          <a:p>
            <a:pPr>
              <a:buFont typeface="Arial" pitchFamily="34" charset="0"/>
              <a:buChar char="•"/>
            </a:pPr>
            <a:endParaRPr lang="en-US" sz="2400" b="1" dirty="0">
              <a:solidFill>
                <a:srgbClr val="002060"/>
              </a:solidFill>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Content Placeholder 1"/>
          <p:cNvSpPr>
            <a:spLocks noGrp="1"/>
          </p:cNvSpPr>
          <p:nvPr>
            <p:ph idx="1"/>
          </p:nvPr>
        </p:nvSpPr>
        <p:spPr>
          <a:xfrm>
            <a:off x="738150" y="1000109"/>
            <a:ext cx="10614282" cy="5176855"/>
          </a:xfrm>
          <a:solidFill>
            <a:schemeClr val="accent4">
              <a:lumMod val="20000"/>
              <a:lumOff val="80000"/>
            </a:schemeClr>
          </a:solidFill>
        </p:spPr>
        <p:txBody>
          <a:bodyPr>
            <a:normAutofit/>
          </a:bodyPr>
          <a:lstStyle/>
          <a:p>
            <a:r>
              <a:rPr lang="en-US" dirty="0"/>
              <a:t>Stainless steel, titanium and silver pins </a:t>
            </a:r>
            <a:r>
              <a:rPr lang="en-US" dirty="0">
                <a:sym typeface="Wingdings" panose="05000000000000000000" pitchFamily="2" charset="2"/>
              </a:rPr>
              <a:t> </a:t>
            </a:r>
            <a:r>
              <a:rPr lang="en-US" dirty="0"/>
              <a:t>direct/non-parallel techniques </a:t>
            </a:r>
          </a:p>
          <a:p>
            <a:pPr marL="0" indent="0">
              <a:buNone/>
            </a:pPr>
            <a:r>
              <a:rPr lang="en-US" dirty="0">
                <a:solidFill>
                  <a:srgbClr val="FF0000"/>
                </a:solidFill>
              </a:rPr>
              <a:t>stainless steel</a:t>
            </a:r>
            <a:r>
              <a:rPr lang="en-US" dirty="0">
                <a:sym typeface="Wingdings" panose="05000000000000000000" pitchFamily="2" charset="2"/>
              </a:rPr>
              <a:t> </a:t>
            </a:r>
            <a:r>
              <a:rPr lang="en-US" dirty="0"/>
              <a:t> pH is stronger than its gold and titanium counter parts </a:t>
            </a:r>
          </a:p>
          <a:p>
            <a:r>
              <a:rPr lang="en-US" dirty="0"/>
              <a:t>corrosive and </a:t>
            </a:r>
          </a:p>
          <a:p>
            <a:r>
              <a:rPr lang="en-US" dirty="0"/>
              <a:t>non-adhere to silver amalgam and composite resin restorative materials.</a:t>
            </a:r>
          </a:p>
          <a:p>
            <a:pPr marL="0" indent="0">
              <a:buNone/>
            </a:pPr>
            <a:r>
              <a:rPr lang="en-US" dirty="0">
                <a:solidFill>
                  <a:srgbClr val="FF0000"/>
                </a:solidFill>
              </a:rPr>
              <a:t>Titanium pins </a:t>
            </a:r>
            <a:r>
              <a:rPr lang="en-US" dirty="0">
                <a:sym typeface="Wingdings" panose="05000000000000000000" pitchFamily="2" charset="2"/>
              </a:rPr>
              <a:t>  </a:t>
            </a:r>
            <a:r>
              <a:rPr lang="en-US" dirty="0"/>
              <a:t>least corrosive and most compatible of the metals </a:t>
            </a:r>
          </a:p>
          <a:p>
            <a:r>
              <a:rPr lang="en-US" dirty="0"/>
              <a:t>strength and modulus of elasticity is less compared to that of stainless steel and high gold content alloy</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94971" y="609603"/>
            <a:ext cx="9260115" cy="1103091"/>
          </a:xfrm>
        </p:spPr>
        <p:txBody>
          <a:bodyPr>
            <a:normAutofit/>
          </a:bodyPr>
          <a:lstStyle/>
          <a:p>
            <a:r>
              <a:rPr lang="en-US" b="1" dirty="0">
                <a:solidFill>
                  <a:schemeClr val="tx1"/>
                </a:solidFill>
                <a:effectLst/>
                <a:latin typeface="Times New Roman" panose="02020603050405020304" pitchFamily="18" charset="0"/>
                <a:cs typeface="Times New Roman" panose="02020603050405020304" pitchFamily="18" charset="0"/>
              </a:rPr>
              <a:t>Specific learning Objectives </a:t>
            </a:r>
            <a:endParaRPr lang="en-US" sz="3100" b="1" dirty="0">
              <a:effectLst/>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711201" y="2612570"/>
          <a:ext cx="10232570" cy="2923379"/>
        </p:xfrm>
        <a:graphic>
          <a:graphicData uri="http://schemas.openxmlformats.org/drawingml/2006/table">
            <a:tbl>
              <a:tblPr firstRow="1" bandRow="1">
                <a:tableStyleId>{5C22544A-7EE6-4342-B048-85BDC9FD1C3A}</a:tableStyleId>
              </a:tblPr>
              <a:tblGrid>
                <a:gridCol w="2700665">
                  <a:extLst>
                    <a:ext uri="{9D8B030D-6E8A-4147-A177-3AD203B41FA5}">
                      <a16:colId xmlns:a16="http://schemas.microsoft.com/office/drawing/2014/main" val="946123654"/>
                    </a:ext>
                  </a:extLst>
                </a:gridCol>
                <a:gridCol w="4459236">
                  <a:extLst>
                    <a:ext uri="{9D8B030D-6E8A-4147-A177-3AD203B41FA5}">
                      <a16:colId xmlns:a16="http://schemas.microsoft.com/office/drawing/2014/main" val="2411658997"/>
                    </a:ext>
                  </a:extLst>
                </a:gridCol>
                <a:gridCol w="3072669">
                  <a:extLst>
                    <a:ext uri="{9D8B030D-6E8A-4147-A177-3AD203B41FA5}">
                      <a16:colId xmlns:a16="http://schemas.microsoft.com/office/drawing/2014/main" val="3411213719"/>
                    </a:ext>
                  </a:extLst>
                </a:gridCol>
              </a:tblGrid>
              <a:tr h="454499">
                <a:tc>
                  <a:txBody>
                    <a:bodyPr/>
                    <a:lstStyle/>
                    <a:p>
                      <a:r>
                        <a:rPr lang="en-US" dirty="0"/>
                        <a:t>Core areas* </a:t>
                      </a:r>
                    </a:p>
                  </a:txBody>
                  <a:tcPr/>
                </a:tc>
                <a:tc>
                  <a:txBody>
                    <a:bodyPr/>
                    <a:lstStyle/>
                    <a:p>
                      <a:r>
                        <a:rPr lang="en-US" dirty="0"/>
                        <a:t>Domain</a:t>
                      </a:r>
                      <a:r>
                        <a:rPr lang="en-US" baseline="0" dirty="0"/>
                        <a:t> **</a:t>
                      </a:r>
                      <a:endParaRPr lang="en-US" dirty="0"/>
                    </a:p>
                  </a:txBody>
                  <a:tcPr/>
                </a:tc>
                <a:tc>
                  <a:txBody>
                    <a:bodyPr/>
                    <a:lstStyle/>
                    <a:p>
                      <a:r>
                        <a:rPr lang="en-US" dirty="0"/>
                        <a:t>Category #</a:t>
                      </a:r>
                    </a:p>
                  </a:txBody>
                  <a:tcPr/>
                </a:tc>
                <a:extLst>
                  <a:ext uri="{0D108BD9-81ED-4DB2-BD59-A6C34878D82A}">
                    <a16:rowId xmlns:a16="http://schemas.microsoft.com/office/drawing/2014/main" val="868424398"/>
                  </a:ext>
                </a:extLst>
              </a:tr>
              <a:tr h="454499">
                <a:tc>
                  <a:txBody>
                    <a:bodyPr/>
                    <a:lstStyle/>
                    <a:p>
                      <a:r>
                        <a:rPr lang="en-US" dirty="0"/>
                        <a:t>RESISTANCE AND RETENTION FORM</a:t>
                      </a:r>
                    </a:p>
                  </a:txBody>
                  <a:tcPr/>
                </a:tc>
                <a:tc>
                  <a:txBody>
                    <a:bodyPr/>
                    <a:lstStyle/>
                    <a:p>
                      <a:r>
                        <a:rPr lang="en-US" dirty="0"/>
                        <a:t>COGNITIVE</a:t>
                      </a:r>
                    </a:p>
                  </a:txBody>
                  <a:tcPr/>
                </a:tc>
                <a:tc>
                  <a:txBody>
                    <a:bodyPr/>
                    <a:lstStyle/>
                    <a:p>
                      <a:r>
                        <a:rPr lang="en-US" dirty="0"/>
                        <a:t>MUST NOW</a:t>
                      </a:r>
                    </a:p>
                  </a:txBody>
                  <a:tcPr/>
                </a:tc>
                <a:extLst>
                  <a:ext uri="{0D108BD9-81ED-4DB2-BD59-A6C34878D82A}">
                    <a16:rowId xmlns:a16="http://schemas.microsoft.com/office/drawing/2014/main" val="3586572506"/>
                  </a:ext>
                </a:extLst>
              </a:tr>
              <a:tr h="454499">
                <a:tc>
                  <a:txBody>
                    <a:bodyPr/>
                    <a:lstStyle/>
                    <a:p>
                      <a:r>
                        <a:rPr lang="en-US" dirty="0"/>
                        <a:t>INDICATIONS AND CONTRAINDICATION </a:t>
                      </a:r>
                    </a:p>
                    <a:p>
                      <a:r>
                        <a:rPr lang="en-US" dirty="0"/>
                        <a:t>ADVANTAGES AND DISADVANTAGES</a:t>
                      </a:r>
                    </a:p>
                  </a:txBody>
                  <a:tcPr/>
                </a:tc>
                <a:tc>
                  <a:txBody>
                    <a:bodyPr/>
                    <a:lstStyle/>
                    <a:p>
                      <a:r>
                        <a:rPr lang="en-US" dirty="0"/>
                        <a:t>PSYCHOMOTOR</a:t>
                      </a:r>
                    </a:p>
                  </a:txBody>
                  <a:tcPr/>
                </a:tc>
                <a:tc>
                  <a:txBody>
                    <a:bodyPr/>
                    <a:lstStyle/>
                    <a:p>
                      <a:r>
                        <a:rPr lang="en-US" dirty="0"/>
                        <a:t>NICE TO KNOW</a:t>
                      </a:r>
                    </a:p>
                  </a:txBody>
                  <a:tcPr/>
                </a:tc>
                <a:extLst>
                  <a:ext uri="{0D108BD9-81ED-4DB2-BD59-A6C34878D82A}">
                    <a16:rowId xmlns:a16="http://schemas.microsoft.com/office/drawing/2014/main" val="2359924706"/>
                  </a:ext>
                </a:extLst>
              </a:tr>
              <a:tr h="454499">
                <a:tc>
                  <a:txBody>
                    <a:bodyPr/>
                    <a:lstStyle/>
                    <a:p>
                      <a:r>
                        <a:rPr lang="en-US" dirty="0"/>
                        <a:t>TYPES OF AMALGAM RESTORATION </a:t>
                      </a:r>
                    </a:p>
                  </a:txBody>
                  <a:tcPr/>
                </a:tc>
                <a:tc>
                  <a:txBody>
                    <a:bodyPr/>
                    <a:lstStyle/>
                    <a:p>
                      <a:r>
                        <a:rPr lang="en-US" dirty="0"/>
                        <a:t>AFFECTIVE</a:t>
                      </a:r>
                    </a:p>
                  </a:txBody>
                  <a:tcPr/>
                </a:tc>
                <a:tc>
                  <a:txBody>
                    <a:bodyPr/>
                    <a:lstStyle/>
                    <a:p>
                      <a:r>
                        <a:rPr lang="en-US" dirty="0"/>
                        <a:t>DESIRE TO KNOW</a:t>
                      </a:r>
                    </a:p>
                  </a:txBody>
                  <a:tcPr/>
                </a:tc>
                <a:extLst>
                  <a:ext uri="{0D108BD9-81ED-4DB2-BD59-A6C34878D82A}">
                    <a16:rowId xmlns:a16="http://schemas.microsoft.com/office/drawing/2014/main" val="2577297493"/>
                  </a:ext>
                </a:extLst>
              </a:tr>
            </a:tbl>
          </a:graphicData>
        </a:graphic>
      </p:graphicFrame>
      <p:sp>
        <p:nvSpPr>
          <p:cNvPr id="4" name="Rectangle 3"/>
          <p:cNvSpPr/>
          <p:nvPr/>
        </p:nvSpPr>
        <p:spPr>
          <a:xfrm>
            <a:off x="1175656" y="1878767"/>
            <a:ext cx="9797143"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At the end of this presentation the learner is expected to know ;</a:t>
            </a:r>
            <a:endParaRPr lang="en-US" sz="2800" dirty="0"/>
          </a:p>
        </p:txBody>
      </p:sp>
      <p:sp>
        <p:nvSpPr>
          <p:cNvPr id="5" name="Slide Number Placeholder 4"/>
          <p:cNvSpPr>
            <a:spLocks noGrp="1"/>
          </p:cNvSpPr>
          <p:nvPr>
            <p:ph type="sldNum" sz="quarter" idx="12"/>
          </p:nvPr>
        </p:nvSpPr>
        <p:spPr/>
        <p:txBody>
          <a:bodyPr/>
          <a:lstStyle/>
          <a:p>
            <a:fld id="{72795863-2509-495E-A4D3-2D1EB08AA326}" type="slidenum">
              <a:rPr lang="en-US" smtClean="0"/>
              <a:t>2</a:t>
            </a:fld>
            <a:endParaRPr lang="en-US"/>
          </a:p>
        </p:txBody>
      </p:sp>
    </p:spTree>
    <p:extLst>
      <p:ext uri="{BB962C8B-B14F-4D97-AF65-F5344CB8AC3E}">
        <p14:creationId xmlns:p14="http://schemas.microsoft.com/office/powerpoint/2010/main" val="1443620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7" name="Content Placeholder 1"/>
          <p:cNvSpPr>
            <a:spLocks noGrp="1"/>
          </p:cNvSpPr>
          <p:nvPr>
            <p:ph idx="1"/>
          </p:nvPr>
        </p:nvSpPr>
        <p:spPr/>
        <p:txBody>
          <a:bodyPr/>
          <a:lstStyle/>
          <a:p>
            <a:r>
              <a:rPr lang="en-US" dirty="0"/>
              <a:t>Do  not show any adherence to silver amalgam composite restorative materials.</a:t>
            </a:r>
          </a:p>
          <a:p>
            <a:pPr>
              <a:buNone/>
            </a:pPr>
            <a:endParaRPr lang="en-US" dirty="0"/>
          </a:p>
          <a:p>
            <a:pPr marL="0" indent="0" algn="ctr">
              <a:buNone/>
            </a:pPr>
            <a:r>
              <a:rPr lang="en-US" dirty="0">
                <a:solidFill>
                  <a:srgbClr val="FF0000"/>
                </a:solidFill>
              </a:rPr>
              <a:t>Silver pins </a:t>
            </a:r>
            <a:r>
              <a:rPr lang="en-US" dirty="0">
                <a:sym typeface="Wingdings" panose="05000000000000000000" pitchFamily="2" charset="2"/>
              </a:rPr>
              <a:t> form </a:t>
            </a:r>
            <a:r>
              <a:rPr lang="en-US" dirty="0"/>
              <a:t>a true adhesive bond between the pin and silver amalgam material so as to render them an integral part of restoration.</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8" name="Content Placeholder 1"/>
          <p:cNvSpPr>
            <a:spLocks noGrp="1"/>
          </p:cNvSpPr>
          <p:nvPr>
            <p:ph idx="1"/>
          </p:nvPr>
        </p:nvSpPr>
        <p:spPr>
          <a:xfrm>
            <a:off x="839570" y="990601"/>
            <a:ext cx="10512862" cy="5186363"/>
          </a:xfrm>
          <a:solidFill>
            <a:schemeClr val="accent4">
              <a:lumMod val="20000"/>
              <a:lumOff val="80000"/>
            </a:schemeClr>
          </a:solidFill>
        </p:spPr>
        <p:txBody>
          <a:bodyPr>
            <a:normAutofit/>
          </a:bodyPr>
          <a:lstStyle/>
          <a:p>
            <a:r>
              <a:rPr lang="en-US" dirty="0"/>
              <a:t>cast gold, platinum, palladium, or platinum-</a:t>
            </a:r>
            <a:r>
              <a:rPr lang="en-US" dirty="0" err="1"/>
              <a:t>indium,plastic</a:t>
            </a:r>
            <a:r>
              <a:rPr lang="en-US" dirty="0"/>
              <a:t> pin </a:t>
            </a:r>
            <a:r>
              <a:rPr lang="en-US" dirty="0">
                <a:sym typeface="Wingdings" panose="05000000000000000000" pitchFamily="2" charset="2"/>
              </a:rPr>
              <a:t> </a:t>
            </a:r>
          </a:p>
          <a:p>
            <a:pPr marL="0" indent="0">
              <a:buNone/>
            </a:pPr>
            <a:r>
              <a:rPr lang="en-US" dirty="0"/>
              <a:t>indirect/parallel pin technique. </a:t>
            </a:r>
          </a:p>
          <a:p>
            <a:r>
              <a:rPr lang="en-US" dirty="0"/>
              <a:t>relatively corrosive resistant</a:t>
            </a:r>
          </a:p>
          <a:p>
            <a:pPr marL="0" indent="0">
              <a:buNone/>
            </a:pPr>
            <a:r>
              <a:rPr lang="en-US" dirty="0">
                <a:solidFill>
                  <a:srgbClr val="FF0000"/>
                </a:solidFill>
              </a:rPr>
              <a:t>Plastic pins </a:t>
            </a:r>
            <a:r>
              <a:rPr lang="en-US" dirty="0">
                <a:sym typeface="Wingdings" panose="05000000000000000000" pitchFamily="2" charset="2"/>
              </a:rPr>
              <a:t> </a:t>
            </a:r>
            <a:r>
              <a:rPr lang="en-US" dirty="0"/>
              <a:t>part of the final restoration.</a:t>
            </a:r>
          </a:p>
          <a:p>
            <a:pPr marL="0" indent="0">
              <a:buNone/>
            </a:pPr>
            <a:r>
              <a:rPr lang="en-US" dirty="0"/>
              <a:t>Used for taking impression of the pin holes for fabricating a cast gold alloy restoration.</a:t>
            </a:r>
          </a:p>
          <a:p>
            <a:pPr marL="0" indent="0">
              <a:buNone/>
            </a:pPr>
            <a:r>
              <a:rPr lang="en-US" dirty="0" err="1">
                <a:solidFill>
                  <a:srgbClr val="FF0000"/>
                </a:solidFill>
              </a:rPr>
              <a:t>Aluminium</a:t>
            </a:r>
            <a:r>
              <a:rPr lang="en-US" dirty="0">
                <a:solidFill>
                  <a:srgbClr val="FF0000"/>
                </a:solidFill>
              </a:rPr>
              <a:t> pins </a:t>
            </a:r>
            <a:r>
              <a:rPr lang="en-US" dirty="0">
                <a:sym typeface="Wingdings" panose="05000000000000000000" pitchFamily="2" charset="2"/>
              </a:rPr>
              <a:t> </a:t>
            </a:r>
            <a:r>
              <a:rPr lang="en-US" dirty="0"/>
              <a:t>for retaining a temporary restoration until the final restoration is fabricated and inserted.</a:t>
            </a:r>
          </a:p>
          <a:p>
            <a:pPr marL="0" indent="0">
              <a:buNone/>
            </a:pPr>
            <a:endParaRPr lang="en-US" dirty="0"/>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9" name="Title 2"/>
          <p:cNvSpPr>
            <a:spLocks noGrp="1"/>
          </p:cNvSpPr>
          <p:nvPr>
            <p:ph type="title"/>
          </p:nvPr>
        </p:nvSpPr>
        <p:spPr/>
        <p:txBody>
          <a:bodyPr/>
          <a:lstStyle/>
          <a:p>
            <a:r>
              <a:rPr lang="en-US" b="1" dirty="0">
                <a:solidFill>
                  <a:srgbClr val="FF0000"/>
                </a:solidFill>
              </a:rPr>
              <a:t>Retentive pin </a:t>
            </a:r>
            <a:br>
              <a:rPr lang="en-US" dirty="0"/>
            </a:br>
            <a:r>
              <a:rPr lang="en-US" sz="3200" dirty="0"/>
              <a:t>Cemented pin</a:t>
            </a:r>
          </a:p>
        </p:txBody>
      </p:sp>
      <p:sp>
        <p:nvSpPr>
          <p:cNvPr id="1048680" name="Content Placeholder 1"/>
          <p:cNvSpPr>
            <a:spLocks noGrp="1"/>
          </p:cNvSpPr>
          <p:nvPr>
            <p:ph idx="1"/>
          </p:nvPr>
        </p:nvSpPr>
        <p:spPr/>
        <p:txBody>
          <a:bodyPr>
            <a:normAutofit/>
          </a:bodyPr>
          <a:lstStyle/>
          <a:p>
            <a:pPr lvl="0"/>
            <a:r>
              <a:rPr lang="en-US" dirty="0">
                <a:latin typeface="Times New Roman" panose="02020603050405020304" pitchFamily="18" charset="0"/>
                <a:cs typeface="Times New Roman" panose="02020603050405020304" pitchFamily="18" charset="0"/>
              </a:rPr>
              <a:t>Introduced by </a:t>
            </a:r>
            <a:r>
              <a:rPr lang="en-US" dirty="0" err="1">
                <a:latin typeface="Times New Roman" panose="02020603050405020304" pitchFamily="18" charset="0"/>
                <a:cs typeface="Times New Roman" panose="02020603050405020304" pitchFamily="18" charset="0"/>
              </a:rPr>
              <a:t>Markeley</a:t>
            </a:r>
            <a:r>
              <a:rPr lang="en-US" dirty="0">
                <a:latin typeface="Times New Roman" panose="02020603050405020304" pitchFamily="18" charset="0"/>
                <a:cs typeface="Times New Roman" panose="02020603050405020304" pitchFamily="18" charset="0"/>
              </a:rPr>
              <a:t> (1958) </a:t>
            </a:r>
          </a:p>
          <a:p>
            <a:pPr lvl="0"/>
            <a:r>
              <a:rPr lang="en-US" dirty="0">
                <a:latin typeface="Times New Roman" panose="02020603050405020304" pitchFamily="18" charset="0"/>
                <a:cs typeface="Times New Roman" panose="02020603050405020304" pitchFamily="18" charset="0"/>
              </a:rPr>
              <a:t>Pin channel is larger in diameter than  pin</a:t>
            </a:r>
          </a:p>
          <a:p>
            <a:pPr lvl="0"/>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Available in 2 sizes</a:t>
            </a:r>
          </a:p>
          <a:p>
            <a:pPr lvl="0"/>
            <a:r>
              <a:rPr lang="en-US" b="1" dirty="0">
                <a:latin typeface="Times New Roman" panose="02020603050405020304" pitchFamily="18" charset="0"/>
                <a:cs typeface="Times New Roman" panose="02020603050405020304" pitchFamily="18" charset="0"/>
              </a:rPr>
              <a:t>Pin channel diameter 			Pin diameter</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A.  0.027”					          0.025”</a:t>
            </a:r>
          </a:p>
          <a:p>
            <a:pPr lvl="0"/>
            <a:r>
              <a:rPr lang="en-US" dirty="0">
                <a:latin typeface="Times New Roman" panose="02020603050405020304" pitchFamily="18" charset="0"/>
                <a:cs typeface="Times New Roman" panose="02020603050405020304" pitchFamily="18" charset="0"/>
              </a:rPr>
              <a:t>B.  0.021”					           0.020”</a:t>
            </a:r>
          </a:p>
          <a:p>
            <a:endParaRPr lang="en-US" dirty="0">
              <a:latin typeface="Times New Roman" panose="02020603050405020304" pitchFamily="18" charset="0"/>
              <a:cs typeface="Times New Roman" panose="02020603050405020304" pitchFamily="18" charset="0"/>
            </a:endParaRPr>
          </a:p>
        </p:txBody>
      </p:sp>
      <p:pic>
        <p:nvPicPr>
          <p:cNvPr id="2097164" name="Picture 2" descr="C:\Users\Rakesh\Desktop\pin-retained-restorations-12-638.jpg"/>
          <p:cNvPicPr>
            <a:picLocks noChangeAspect="1" noChangeArrowheads="1"/>
          </p:cNvPicPr>
          <p:nvPr/>
        </p:nvPicPr>
        <p:blipFill rotWithShape="1">
          <a:blip r:embed="rId2" cstate="print"/>
          <a:srcRect l="60001" t="26668" r="8799" b="19999"/>
          <a:stretch>
            <a:fillRect/>
          </a:stretch>
        </p:blipFill>
        <p:spPr bwMode="auto">
          <a:xfrm>
            <a:off x="8686800" y="1690689"/>
            <a:ext cx="2971800" cy="3657600"/>
          </a:xfrm>
          <a:prstGeom prst="rect">
            <a:avLst/>
          </a:prstGeom>
          <a:noFill/>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1" name="Title 2"/>
          <p:cNvSpPr>
            <a:spLocks noGrp="1"/>
          </p:cNvSpPr>
          <p:nvPr>
            <p:ph type="title"/>
          </p:nvPr>
        </p:nvSpPr>
        <p:spPr/>
        <p:txBody>
          <a:bodyPr/>
          <a:lstStyle/>
          <a:p>
            <a:r>
              <a:rPr lang="en-US" b="1" u="sng" dirty="0">
                <a:solidFill>
                  <a:srgbClr val="002060"/>
                </a:solidFill>
              </a:rPr>
              <a:t>INDICATION:</a:t>
            </a:r>
            <a:br>
              <a:rPr lang="en-US" b="1" u="sng" dirty="0">
                <a:solidFill>
                  <a:srgbClr val="002060"/>
                </a:solidFill>
              </a:rPr>
            </a:br>
            <a:endParaRPr lang="en-US" b="1" u="sng" dirty="0">
              <a:solidFill>
                <a:srgbClr val="002060"/>
              </a:solidFill>
            </a:endParaRPr>
          </a:p>
        </p:txBody>
      </p:sp>
      <p:sp>
        <p:nvSpPr>
          <p:cNvPr id="1048682" name="Content Placeholder 1"/>
          <p:cNvSpPr>
            <a:spLocks noGrp="1"/>
          </p:cNvSpPr>
          <p:nvPr>
            <p:ph idx="1"/>
          </p:nvPr>
        </p:nvSpPr>
        <p:spPr/>
        <p:txBody>
          <a:bodyPr/>
          <a:lstStyle/>
          <a:p>
            <a:pPr lvl="0"/>
            <a:r>
              <a:rPr lang="en-US" sz="2400" dirty="0">
                <a:latin typeface="Times New Roman" panose="02020603050405020304" pitchFamily="18" charset="0"/>
                <a:cs typeface="Times New Roman" panose="02020603050405020304" pitchFamily="18" charset="0"/>
              </a:rPr>
              <a:t>In case where least stresses or crazing is desired </a:t>
            </a:r>
            <a:r>
              <a:rPr lang="en-US" sz="2400" dirty="0" err="1">
                <a:latin typeface="Times New Roman" panose="02020603050405020304" pitchFamily="18" charset="0"/>
                <a:cs typeface="Times New Roman" panose="02020603050405020304" pitchFamily="18" charset="0"/>
              </a:rPr>
              <a:t>eg:endodontically</a:t>
            </a:r>
            <a:r>
              <a:rPr lang="en-US" sz="2400" dirty="0">
                <a:latin typeface="Times New Roman" panose="02020603050405020304" pitchFamily="18" charset="0"/>
                <a:cs typeface="Times New Roman" panose="02020603050405020304" pitchFamily="18" charset="0"/>
              </a:rPr>
              <a:t> treated teeth.</a:t>
            </a:r>
          </a:p>
          <a:p>
            <a:pPr lvl="0">
              <a:buNone/>
            </a:pPr>
            <a:endParaRPr lang="en-US" sz="2400" dirty="0">
              <a:latin typeface="Times New Roman" panose="02020603050405020304" pitchFamily="18" charset="0"/>
              <a:cs typeface="Times New Roman" panose="02020603050405020304" pitchFamily="18" charset="0"/>
            </a:endParaRPr>
          </a:p>
          <a:p>
            <a:pPr lvl="0"/>
            <a:r>
              <a:rPr lang="en-US" sz="2400" dirty="0">
                <a:latin typeface="Times New Roman" panose="02020603050405020304" pitchFamily="18" charset="0"/>
                <a:cs typeface="Times New Roman" panose="02020603050405020304" pitchFamily="18" charset="0"/>
              </a:rPr>
              <a:t>When bulk of dentin to hold the pin is less.</a:t>
            </a:r>
          </a:p>
          <a:p>
            <a:pPr lvl="0">
              <a:buNone/>
            </a:pPr>
            <a:endParaRPr lang="en-US" sz="2400" dirty="0">
              <a:latin typeface="Times New Roman" panose="02020603050405020304" pitchFamily="18" charset="0"/>
              <a:cs typeface="Times New Roman" panose="02020603050405020304" pitchFamily="18" charset="0"/>
            </a:endParaRPr>
          </a:p>
          <a:p>
            <a:pPr lvl="0"/>
            <a:r>
              <a:rPr lang="en-US" sz="2400" dirty="0">
                <a:latin typeface="Times New Roman" panose="02020603050405020304" pitchFamily="18" charset="0"/>
                <a:cs typeface="Times New Roman" panose="02020603050405020304" pitchFamily="18" charset="0"/>
              </a:rPr>
              <a:t>When dentin has lost its elasticity because of dehydration or sclerosis.</a:t>
            </a:r>
          </a:p>
          <a:p>
            <a:pPr lvl="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When pin has to be placed near </a:t>
            </a:r>
            <a:r>
              <a:rPr lang="en-US" sz="2400" dirty="0" err="1">
                <a:latin typeface="Times New Roman" panose="02020603050405020304" pitchFamily="18" charset="0"/>
                <a:cs typeface="Times New Roman" panose="02020603050405020304" pitchFamily="18" charset="0"/>
              </a:rPr>
              <a:t>dentino</a:t>
            </a:r>
            <a:r>
              <a:rPr lang="en-US" sz="2400" dirty="0">
                <a:latin typeface="Times New Roman" panose="02020603050405020304" pitchFamily="18" charset="0"/>
                <a:cs typeface="Times New Roman" panose="02020603050405020304" pitchFamily="18" charset="0"/>
              </a:rPr>
              <a:t>  enamel junction</a:t>
            </a:r>
          </a:p>
          <a:p>
            <a:pPr>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Technique for cross linkage of 2 part of same tooth</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Title 2"/>
          <p:cNvSpPr>
            <a:spLocks noGrp="1"/>
          </p:cNvSpPr>
          <p:nvPr>
            <p:ph type="title"/>
          </p:nvPr>
        </p:nvSpPr>
        <p:spPr/>
        <p:txBody>
          <a:bodyPr>
            <a:normAutofit/>
          </a:bodyPr>
          <a:lstStyle/>
          <a:p>
            <a:r>
              <a:rPr lang="en-US" sz="4000" b="1" u="sng" dirty="0">
                <a:solidFill>
                  <a:srgbClr val="002060"/>
                </a:solidFill>
              </a:rPr>
              <a:t>FRICTION GRIP/FRICTION LOCKED PINS</a:t>
            </a:r>
            <a:br>
              <a:rPr lang="en-US" sz="4000" b="1" u="sng" dirty="0">
                <a:solidFill>
                  <a:srgbClr val="002060"/>
                </a:solidFill>
              </a:rPr>
            </a:br>
            <a:endParaRPr lang="en-US" sz="4000" b="1" u="sng" dirty="0">
              <a:solidFill>
                <a:srgbClr val="002060"/>
              </a:solidFill>
            </a:endParaRPr>
          </a:p>
        </p:txBody>
      </p:sp>
      <p:sp>
        <p:nvSpPr>
          <p:cNvPr id="1048684" name="Content Placeholder 1"/>
          <p:cNvSpPr>
            <a:spLocks noGrp="1"/>
          </p:cNvSpPr>
          <p:nvPr>
            <p:ph idx="1"/>
          </p:nvPr>
        </p:nvSpPr>
        <p:spPr>
          <a:xfrm>
            <a:off x="666712" y="1142985"/>
            <a:ext cx="10685720" cy="5048263"/>
          </a:xfrm>
        </p:spPr>
        <p:txBody>
          <a:bodyPr>
            <a:normAutofit/>
          </a:bodyPr>
          <a:lstStyle/>
          <a:p>
            <a:pPr lvl="0"/>
            <a:r>
              <a:rPr lang="en-US" dirty="0">
                <a:latin typeface="Times New Roman" panose="02020603050405020304" pitchFamily="18" charset="0"/>
                <a:cs typeface="Times New Roman" panose="02020603050405020304" pitchFamily="18" charset="0"/>
              </a:rPr>
              <a:t>Introduced by </a:t>
            </a:r>
            <a:r>
              <a:rPr lang="en-US" b="1" dirty="0">
                <a:solidFill>
                  <a:srgbClr val="FF0000"/>
                </a:solidFill>
                <a:latin typeface="Times New Roman" panose="02020603050405020304" pitchFamily="18" charset="0"/>
                <a:cs typeface="Times New Roman" panose="02020603050405020304" pitchFamily="18" charset="0"/>
              </a:rPr>
              <a:t>Goldstein (1966)</a:t>
            </a:r>
          </a:p>
          <a:p>
            <a:pPr lvl="0"/>
            <a:r>
              <a:rPr lang="en-US" dirty="0">
                <a:latin typeface="Times New Roman" panose="02020603050405020304" pitchFamily="18" charset="0"/>
                <a:cs typeface="Times New Roman" panose="02020603050405020304" pitchFamily="18" charset="0"/>
              </a:rPr>
              <a:t>Pin channel is slightly narrower than pins</a:t>
            </a:r>
          </a:p>
          <a:p>
            <a:pPr lvl="0">
              <a:buNone/>
            </a:pP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Pin channel diameter 		Pin diameter</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0.021”					0.022”</a:t>
            </a:r>
          </a:p>
          <a:p>
            <a:pPr lvl="0">
              <a:buNone/>
            </a:pPr>
            <a:endParaRPr lang="en-US" b="1" dirty="0">
              <a:latin typeface="Times New Roman" panose="02020603050405020304" pitchFamily="18" charset="0"/>
              <a:cs typeface="Times New Roman" panose="02020603050405020304" pitchFamily="18" charset="0"/>
            </a:endParaRPr>
          </a:p>
          <a:p>
            <a:pPr>
              <a:buNone/>
            </a:pPr>
            <a:endParaRPr lang="en-US" dirty="0"/>
          </a:p>
        </p:txBody>
      </p:sp>
      <p:pic>
        <p:nvPicPr>
          <p:cNvPr id="2097165" name="Picture 4"/>
          <p:cNvPicPr>
            <a:picLocks noChangeAspect="1" noChangeArrowheads="1"/>
          </p:cNvPicPr>
          <p:nvPr/>
        </p:nvPicPr>
        <p:blipFill rotWithShape="1">
          <a:blip r:embed="rId2">
            <a:lum bright="-18000"/>
          </a:blip>
          <a:srcRect l="31311" r="32681"/>
          <a:stretch>
            <a:fillRect/>
          </a:stretch>
        </p:blipFill>
        <p:spPr bwMode="auto">
          <a:xfrm>
            <a:off x="8839200" y="1447800"/>
            <a:ext cx="2513232" cy="2819400"/>
          </a:xfrm>
          <a:prstGeom prst="rect">
            <a:avLst/>
          </a:prstGeom>
          <a:noFill/>
          <a:ln>
            <a:noFill/>
          </a:ln>
        </p:spPr>
      </p:pic>
      <p:sp>
        <p:nvSpPr>
          <p:cNvPr id="1048685" name="Rectangle 4"/>
          <p:cNvSpPr/>
          <p:nvPr/>
        </p:nvSpPr>
        <p:spPr>
          <a:xfrm>
            <a:off x="666712" y="3643315"/>
            <a:ext cx="10858576" cy="3293209"/>
          </a:xfrm>
          <a:prstGeom prst="rect">
            <a:avLst/>
          </a:prstGeom>
        </p:spPr>
        <p:txBody>
          <a:bodyPr wrap="square">
            <a:spAutoFit/>
          </a:bodyPr>
          <a:lstStyle/>
          <a:p>
            <a:pPr lvl="0"/>
            <a:r>
              <a:rPr lang="en-US" sz="2600" b="1" u="sng" dirty="0">
                <a:solidFill>
                  <a:srgbClr val="002060"/>
                </a:solidFill>
                <a:latin typeface="Times New Roman" panose="02020603050405020304" pitchFamily="18" charset="0"/>
                <a:cs typeface="Times New Roman" panose="02020603050405020304" pitchFamily="18" charset="0"/>
              </a:rPr>
              <a:t>Indication:</a:t>
            </a:r>
            <a:endParaRPr lang="en-US" sz="2600" u="sng" dirty="0">
              <a:solidFill>
                <a:srgbClr val="002060"/>
              </a:solidFill>
              <a:latin typeface="Times New Roman" panose="02020603050405020304" pitchFamily="18" charset="0"/>
              <a:cs typeface="Times New Roman" panose="02020603050405020304" pitchFamily="18" charset="0"/>
            </a:endParaRPr>
          </a:p>
          <a:p>
            <a:pPr lvl="0"/>
            <a:r>
              <a:rPr lang="en-US" sz="2600" dirty="0">
                <a:latin typeface="Times New Roman" panose="02020603050405020304" pitchFamily="18" charset="0"/>
                <a:cs typeface="Times New Roman" panose="02020603050405020304" pitchFamily="18" charset="0"/>
              </a:rPr>
              <a:t>Vital teeth</a:t>
            </a:r>
          </a:p>
          <a:p>
            <a:pPr lvl="0"/>
            <a:r>
              <a:rPr lang="en-US" sz="2600" dirty="0" err="1">
                <a:latin typeface="Times New Roman" panose="02020603050405020304" pitchFamily="18" charset="0"/>
                <a:cs typeface="Times New Roman" panose="02020603050405020304" pitchFamily="18" charset="0"/>
              </a:rPr>
              <a:t>Periodontally</a:t>
            </a:r>
            <a:r>
              <a:rPr lang="en-US" sz="2600" dirty="0">
                <a:latin typeface="Times New Roman" panose="02020603050405020304" pitchFamily="18" charset="0"/>
                <a:cs typeface="Times New Roman" panose="02020603050405020304" pitchFamily="18" charset="0"/>
              </a:rPr>
              <a:t> sound teeth.</a:t>
            </a:r>
          </a:p>
          <a:p>
            <a:pPr lvl="0"/>
            <a:r>
              <a:rPr lang="en-US" sz="2600" dirty="0">
                <a:latin typeface="Times New Roman" panose="02020603050405020304" pitchFamily="18" charset="0"/>
                <a:cs typeface="Times New Roman" panose="02020603050405020304" pitchFamily="18" charset="0"/>
              </a:rPr>
              <a:t>When direct access is possible so that the tapping force can be applied parallel to the long axis of the pins.</a:t>
            </a:r>
          </a:p>
          <a:p>
            <a:pPr lvl="0"/>
            <a:r>
              <a:rPr lang="en-US" sz="2600" dirty="0">
                <a:latin typeface="Times New Roman" panose="02020603050405020304" pitchFamily="18" charset="0"/>
                <a:cs typeface="Times New Roman" panose="02020603050405020304" pitchFamily="18" charset="0"/>
              </a:rPr>
              <a:t>When sufficient amount of dentin is available to surround the pin.(4mm)</a:t>
            </a:r>
          </a:p>
          <a:p>
            <a:pPr lvl="0"/>
            <a:r>
              <a:rPr lang="en-US" sz="2600" dirty="0">
                <a:latin typeface="Times New Roman" panose="02020603050405020304" pitchFamily="18" charset="0"/>
                <a:cs typeface="Times New Roman" panose="02020603050405020304" pitchFamily="18" charset="0"/>
              </a:rPr>
              <a:t>Pin should be located </a:t>
            </a:r>
            <a:r>
              <a:rPr lang="en-US" sz="2600" b="1" dirty="0" err="1">
                <a:solidFill>
                  <a:srgbClr val="FF0000"/>
                </a:solidFill>
                <a:latin typeface="Times New Roman" panose="02020603050405020304" pitchFamily="18" charset="0"/>
                <a:cs typeface="Times New Roman" panose="02020603050405020304" pitchFamily="18" charset="0"/>
              </a:rPr>
              <a:t>atleast</a:t>
            </a:r>
            <a:r>
              <a:rPr lang="en-US" sz="2600" b="1" dirty="0">
                <a:solidFill>
                  <a:srgbClr val="FF0000"/>
                </a:solidFill>
                <a:latin typeface="Times New Roman" panose="02020603050405020304" pitchFamily="18" charset="0"/>
                <a:cs typeface="Times New Roman" panose="02020603050405020304" pitchFamily="18" charset="0"/>
              </a:rPr>
              <a:t> 2.5mm from DEJ</a:t>
            </a:r>
          </a:p>
          <a:p>
            <a:pPr lvl="0"/>
            <a:endParaRPr lang="en-US" sz="2600" dirty="0">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Title 2"/>
          <p:cNvSpPr>
            <a:spLocks noGrp="1"/>
          </p:cNvSpPr>
          <p:nvPr>
            <p:ph type="title"/>
          </p:nvPr>
        </p:nvSpPr>
        <p:spPr>
          <a:xfrm>
            <a:off x="809588" y="285729"/>
            <a:ext cx="10512862" cy="1325563"/>
          </a:xfrm>
        </p:spPr>
        <p:txBody>
          <a:bodyPr>
            <a:normAutofit/>
          </a:bodyPr>
          <a:lstStyle/>
          <a:p>
            <a:r>
              <a:rPr lang="en-US" sz="4000" b="1" u="sng" dirty="0">
                <a:solidFill>
                  <a:srgbClr val="002060"/>
                </a:solidFill>
              </a:rPr>
              <a:t>SELF THREADING PINS</a:t>
            </a:r>
            <a:br>
              <a:rPr lang="en-US" sz="4000" b="1" u="sng" dirty="0">
                <a:solidFill>
                  <a:srgbClr val="002060"/>
                </a:solidFill>
              </a:rPr>
            </a:br>
            <a:endParaRPr lang="en-US" sz="4000" b="1" u="sng" dirty="0">
              <a:solidFill>
                <a:srgbClr val="002060"/>
              </a:solidFill>
            </a:endParaRPr>
          </a:p>
        </p:txBody>
      </p:sp>
      <p:sp>
        <p:nvSpPr>
          <p:cNvPr id="1048687" name="Content Placeholder 1"/>
          <p:cNvSpPr>
            <a:spLocks noGrp="1"/>
          </p:cNvSpPr>
          <p:nvPr>
            <p:ph idx="1"/>
          </p:nvPr>
        </p:nvSpPr>
        <p:spPr>
          <a:xfrm>
            <a:off x="881026" y="1428736"/>
            <a:ext cx="7419988" cy="5943600"/>
          </a:xfrm>
        </p:spPr>
        <p:txBody>
          <a:bodyPr>
            <a:normAutofit/>
          </a:bodyPr>
          <a:lstStyle/>
          <a:p>
            <a:pPr lvl="0">
              <a:lnSpc>
                <a:spcPct val="150000"/>
              </a:lnSpc>
            </a:pPr>
            <a:r>
              <a:rPr lang="en-US" sz="2600" dirty="0">
                <a:latin typeface="Times New Roman" panose="02020603050405020304" pitchFamily="18" charset="0"/>
                <a:cs typeface="Times New Roman" panose="02020603050405020304" pitchFamily="18" charset="0"/>
              </a:rPr>
              <a:t>Described  by </a:t>
            </a:r>
            <a:r>
              <a:rPr lang="en-US" sz="2600" b="1" dirty="0">
                <a:solidFill>
                  <a:srgbClr val="C00000"/>
                </a:solidFill>
                <a:latin typeface="Times New Roman" panose="02020603050405020304" pitchFamily="18" charset="0"/>
                <a:cs typeface="Times New Roman" panose="02020603050405020304" pitchFamily="18" charset="0"/>
              </a:rPr>
              <a:t>Going (1966)</a:t>
            </a:r>
          </a:p>
          <a:p>
            <a:pPr lvl="0">
              <a:lnSpc>
                <a:spcPct val="150000"/>
              </a:lnSpc>
            </a:pPr>
            <a:r>
              <a:rPr lang="en-US" sz="2600" dirty="0">
                <a:latin typeface="Times New Roman" panose="02020603050405020304" pitchFamily="18" charset="0"/>
                <a:cs typeface="Times New Roman" panose="02020603050405020304" pitchFamily="18" charset="0"/>
              </a:rPr>
              <a:t>Most commonly used.</a:t>
            </a:r>
          </a:p>
          <a:p>
            <a:pPr>
              <a:lnSpc>
                <a:spcPct val="150000"/>
              </a:lnSpc>
            </a:pPr>
            <a:r>
              <a:rPr lang="en-IN" sz="2600" dirty="0">
                <a:latin typeface="Times New Roman" panose="02020603050405020304" pitchFamily="18" charset="0"/>
                <a:cs typeface="Times New Roman" panose="02020603050405020304" pitchFamily="18" charset="0"/>
              </a:rPr>
              <a:t>The diameter of the prepared pinhole is 0.0381 to 0.1016 mm smaller than the diameter of the pin </a:t>
            </a:r>
          </a:p>
          <a:p>
            <a:pPr>
              <a:lnSpc>
                <a:spcPct val="150000"/>
              </a:lnSpc>
            </a:pPr>
            <a:r>
              <a:rPr lang="en-IN" sz="2600" dirty="0">
                <a:latin typeface="Times New Roman" panose="02020603050405020304" pitchFamily="18" charset="0"/>
                <a:cs typeface="Times New Roman" panose="02020603050405020304" pitchFamily="18" charset="0"/>
              </a:rPr>
              <a:t>the threads engage dentin as the pin is inserted,</a:t>
            </a:r>
          </a:p>
          <a:p>
            <a:pPr>
              <a:buNone/>
            </a:pPr>
            <a:endParaRPr lang="en-IN" sz="2600" dirty="0"/>
          </a:p>
        </p:txBody>
      </p:sp>
      <p:pic>
        <p:nvPicPr>
          <p:cNvPr id="2097166" name="Content Placeholder 4" descr="Copy of DSC02674.JPG"/>
          <p:cNvPicPr>
            <a:picLocks noChangeAspect="1"/>
          </p:cNvPicPr>
          <p:nvPr/>
        </p:nvPicPr>
        <p:blipFill>
          <a:blip r:embed="rId3" cstate="print"/>
          <a:stretch>
            <a:fillRect/>
          </a:stretch>
        </p:blipFill>
        <p:spPr>
          <a:xfrm>
            <a:off x="9326844" y="15240"/>
            <a:ext cx="2039240" cy="2996204"/>
          </a:xfrm>
          <a:prstGeom prst="rect">
            <a:avLst/>
          </a:prstGeom>
        </p:spPr>
      </p:pic>
      <p:pic>
        <p:nvPicPr>
          <p:cNvPr id="2097167" name="Picture 4" descr="scan0003"/>
          <p:cNvPicPr>
            <a:picLocks noChangeAspect="1" noChangeArrowheads="1"/>
          </p:cNvPicPr>
          <p:nvPr/>
        </p:nvPicPr>
        <p:blipFill>
          <a:blip r:embed="rId4" cstate="print"/>
          <a:srcRect/>
          <a:stretch>
            <a:fillRect/>
          </a:stretch>
        </p:blipFill>
        <p:spPr bwMode="auto">
          <a:xfrm>
            <a:off x="8001001" y="3146380"/>
            <a:ext cx="3836985" cy="3254420"/>
          </a:xfrm>
          <a:prstGeom prst="rect">
            <a:avLst/>
          </a:prstGeom>
          <a:noFill/>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1" name="Content Placeholder 2"/>
          <p:cNvSpPr>
            <a:spLocks noGrp="1"/>
          </p:cNvSpPr>
          <p:nvPr>
            <p:ph idx="1"/>
          </p:nvPr>
        </p:nvSpPr>
        <p:spPr>
          <a:xfrm>
            <a:off x="1023902" y="1000108"/>
            <a:ext cx="10512862" cy="4351338"/>
          </a:xfrm>
        </p:spPr>
        <p:txBody>
          <a:bodyPr>
            <a:normAutofit fontScale="96427"/>
          </a:bodyPr>
          <a:lstStyle/>
          <a:p>
            <a:pPr>
              <a:lnSpc>
                <a:spcPct val="150000"/>
              </a:lnSpc>
            </a:pPr>
            <a:r>
              <a:rPr lang="en-IN" dirty="0">
                <a:latin typeface="Times New Roman" panose="02020603050405020304" pitchFamily="18" charset="0"/>
                <a:cs typeface="Times New Roman" panose="02020603050405020304" pitchFamily="18" charset="0"/>
              </a:rPr>
              <a:t>the elasticity  of dentin permits insertion of a threaded pin into a hole of smaller diameter</a:t>
            </a:r>
          </a:p>
          <a:p>
            <a:pPr>
              <a:lnSpc>
                <a:spcPct val="150000"/>
              </a:lnSpc>
            </a:pPr>
            <a:r>
              <a:rPr lang="en-IN" dirty="0">
                <a:latin typeface="Times New Roman" panose="02020603050405020304" pitchFamily="18" charset="0"/>
                <a:cs typeface="Times New Roman" panose="02020603050405020304" pitchFamily="18" charset="0"/>
              </a:rPr>
              <a:t>threads of self-threading pins do not engage dentin for their entire width, </a:t>
            </a:r>
          </a:p>
          <a:p>
            <a:pPr>
              <a:lnSpc>
                <a:spcPct val="150000"/>
              </a:lnSpc>
            </a:pPr>
            <a:r>
              <a:rPr lang="en-IN" dirty="0">
                <a:latin typeface="Times New Roman" panose="02020603050405020304" pitchFamily="18" charset="0"/>
                <a:cs typeface="Times New Roman" panose="02020603050405020304" pitchFamily="18" charset="0"/>
              </a:rPr>
              <a:t>self-threading pins are the </a:t>
            </a:r>
            <a:r>
              <a:rPr lang="en-IN" b="1" dirty="0">
                <a:solidFill>
                  <a:srgbClr val="C00000"/>
                </a:solidFill>
                <a:latin typeface="Times New Roman" panose="02020603050405020304" pitchFamily="18" charset="0"/>
                <a:cs typeface="Times New Roman" panose="02020603050405020304" pitchFamily="18" charset="0"/>
              </a:rPr>
              <a:t>most retentive of the three types </a:t>
            </a:r>
            <a:r>
              <a:rPr lang="en-IN" dirty="0">
                <a:latin typeface="Times New Roman" panose="02020603050405020304" pitchFamily="18" charset="0"/>
                <a:cs typeface="Times New Roman" panose="02020603050405020304" pitchFamily="18" charset="0"/>
              </a:rPr>
              <a:t>of pins</a:t>
            </a:r>
          </a:p>
          <a:p>
            <a:pPr>
              <a:lnSpc>
                <a:spcPct val="150000"/>
              </a:lnSpc>
            </a:pPr>
            <a:r>
              <a:rPr lang="en-IN" dirty="0">
                <a:latin typeface="Times New Roman" panose="02020603050405020304" pitchFamily="18" charset="0"/>
                <a:cs typeface="Times New Roman" panose="02020603050405020304" pitchFamily="18" charset="0"/>
              </a:rPr>
              <a:t>Recommended pinhole depth is generally accepted to be </a:t>
            </a:r>
            <a:r>
              <a:rPr lang="en-IN" b="1" dirty="0">
                <a:solidFill>
                  <a:srgbClr val="FF0000"/>
                </a:solidFill>
                <a:latin typeface="Times New Roman" panose="02020603050405020304" pitchFamily="18" charset="0"/>
                <a:cs typeface="Times New Roman" panose="02020603050405020304" pitchFamily="18" charset="0"/>
              </a:rPr>
              <a:t>2 mm.</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Content Placeholder 2"/>
          <p:cNvSpPr>
            <a:spLocks noGrp="1"/>
          </p:cNvSpPr>
          <p:nvPr>
            <p:ph idx="1"/>
          </p:nvPr>
        </p:nvSpPr>
        <p:spPr>
          <a:xfrm>
            <a:off x="2381224" y="1785927"/>
            <a:ext cx="6429420" cy="3357586"/>
          </a:xfrm>
          <a:solidFill>
            <a:schemeClr val="accent4">
              <a:lumMod val="20000"/>
              <a:lumOff val="80000"/>
            </a:schemeClr>
          </a:solidFill>
        </p:spPr>
        <p:txBody>
          <a:bodyPr/>
          <a:lstStyle/>
          <a:p>
            <a:pPr lvl="0"/>
            <a:r>
              <a:rPr lang="en-US" dirty="0">
                <a:latin typeface="Times New Roman" panose="02020603050405020304" pitchFamily="18" charset="0"/>
                <a:cs typeface="Times New Roman" panose="02020603050405020304" pitchFamily="18" charset="0"/>
              </a:rPr>
              <a:t>A. 0.027”				0.031”</a:t>
            </a:r>
          </a:p>
          <a:p>
            <a:pPr lvl="0"/>
            <a:r>
              <a:rPr lang="en-US" dirty="0">
                <a:latin typeface="Times New Roman" panose="02020603050405020304" pitchFamily="18" charset="0"/>
                <a:cs typeface="Times New Roman" panose="02020603050405020304" pitchFamily="18" charset="0"/>
              </a:rPr>
              <a:t>B. 0.021”				0.023”</a:t>
            </a:r>
          </a:p>
          <a:p>
            <a:pPr lvl="0"/>
            <a:r>
              <a:rPr lang="en-US" dirty="0">
                <a:latin typeface="Times New Roman" panose="02020603050405020304" pitchFamily="18" charset="0"/>
                <a:cs typeface="Times New Roman" panose="02020603050405020304" pitchFamily="18" charset="0"/>
              </a:rPr>
              <a:t>C. 0.018”				0.020”</a:t>
            </a:r>
          </a:p>
          <a:p>
            <a:pPr lvl="0"/>
            <a:r>
              <a:rPr lang="en-US" dirty="0">
                <a:latin typeface="Times New Roman" panose="02020603050405020304" pitchFamily="18" charset="0"/>
                <a:cs typeface="Times New Roman" panose="02020603050405020304" pitchFamily="18" charset="0"/>
              </a:rPr>
              <a:t>D. 0.013”				0.015”</a:t>
            </a:r>
          </a:p>
          <a:p>
            <a:endParaRPr lang="en-US" dirty="0">
              <a:latin typeface="Times New Roman" panose="02020603050405020304" pitchFamily="18" charset="0"/>
              <a:cs typeface="Times New Roman" panose="02020603050405020304" pitchFamily="18" charset="0"/>
            </a:endParaRPr>
          </a:p>
          <a:p>
            <a:endParaRPr lang="en-IN" dirty="0"/>
          </a:p>
        </p:txBody>
      </p:sp>
      <p:sp>
        <p:nvSpPr>
          <p:cNvPr id="1048693" name="Rectangle 3"/>
          <p:cNvSpPr/>
          <p:nvPr/>
        </p:nvSpPr>
        <p:spPr>
          <a:xfrm>
            <a:off x="2381224" y="1285861"/>
            <a:ext cx="6429420" cy="461665"/>
          </a:xfrm>
          <a:prstGeom prst="rect">
            <a:avLst/>
          </a:prstGeom>
          <a:solidFill>
            <a:schemeClr val="accent6">
              <a:lumMod val="40000"/>
              <a:lumOff val="60000"/>
            </a:schemeClr>
          </a:solidFill>
        </p:spPr>
        <p:txBody>
          <a:bodyPr wrap="square">
            <a:spAutoFit/>
          </a:bodyPr>
          <a:lstStyle/>
          <a:p>
            <a:pPr lvl="0"/>
            <a:r>
              <a:rPr lang="en-US" sz="2400" b="1" dirty="0">
                <a:latin typeface="Times New Roman" panose="02020603050405020304" pitchFamily="18" charset="0"/>
                <a:cs typeface="Times New Roman" panose="02020603050405020304" pitchFamily="18" charset="0"/>
              </a:rPr>
              <a:t>Pin channel diameter      	        Pin diameter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Content Placeholder 1"/>
          <p:cNvSpPr>
            <a:spLocks noGrp="1"/>
          </p:cNvSpPr>
          <p:nvPr>
            <p:ph idx="1"/>
          </p:nvPr>
        </p:nvSpPr>
        <p:spPr>
          <a:xfrm>
            <a:off x="595274" y="500043"/>
            <a:ext cx="10757158" cy="5676921"/>
          </a:xfrm>
        </p:spPr>
        <p:txBody>
          <a:bodyPr>
            <a:normAutofit/>
          </a:bodyPr>
          <a:lstStyle/>
          <a:p>
            <a:r>
              <a:rPr lang="en-US" dirty="0"/>
              <a:t>Several types of self-threading pins are available like, - </a:t>
            </a:r>
            <a:r>
              <a:rPr lang="en-US" b="1" dirty="0" err="1"/>
              <a:t>Centerlok</a:t>
            </a:r>
            <a:r>
              <a:rPr lang="en-US" b="1" dirty="0"/>
              <a:t> pin , Dolphin Retention Aid ,</a:t>
            </a:r>
            <a:r>
              <a:rPr lang="en-US" b="1" dirty="0" err="1"/>
              <a:t>Reten</a:t>
            </a:r>
            <a:r>
              <a:rPr lang="en-US" b="1" dirty="0"/>
              <a:t> pin , </a:t>
            </a:r>
            <a:r>
              <a:rPr lang="en-US" b="1" dirty="0" err="1"/>
              <a:t>Stabilok</a:t>
            </a:r>
            <a:r>
              <a:rPr lang="en-US" b="1" dirty="0"/>
              <a:t> Pin and </a:t>
            </a:r>
            <a:r>
              <a:rPr lang="en-US" b="1" dirty="0">
                <a:solidFill>
                  <a:srgbClr val="FF0000"/>
                </a:solidFill>
              </a:rPr>
              <a:t>Thread Mate System</a:t>
            </a:r>
          </a:p>
          <a:p>
            <a:pPr>
              <a:buNone/>
            </a:pPr>
            <a:endParaRPr lang="en-US" dirty="0"/>
          </a:p>
          <a:p>
            <a:pPr marL="0" indent="0">
              <a:buNone/>
            </a:pPr>
            <a:r>
              <a:rPr lang="en-US" b="1" u="sng" dirty="0">
                <a:solidFill>
                  <a:srgbClr val="002060"/>
                </a:solidFill>
              </a:rPr>
              <a:t>INDICATION </a:t>
            </a:r>
          </a:p>
          <a:p>
            <a:pPr lvl="0"/>
            <a:r>
              <a:rPr lang="en-US" dirty="0"/>
              <a:t>Vital teeth.</a:t>
            </a:r>
          </a:p>
          <a:p>
            <a:pPr lvl="0"/>
            <a:r>
              <a:rPr lang="en-US" dirty="0"/>
              <a:t>When maximum retention is required.</a:t>
            </a:r>
          </a:p>
          <a:p>
            <a:pPr lvl="0"/>
            <a:r>
              <a:rPr lang="en-US" dirty="0"/>
              <a:t>When sufficient amount of dentin is available to surround the pins.</a:t>
            </a:r>
          </a:p>
          <a:p>
            <a:pPr lvl="0"/>
            <a:r>
              <a:rPr lang="en-US" dirty="0"/>
              <a:t>When minimum number of pin needed for restoration</a:t>
            </a:r>
          </a:p>
          <a:p>
            <a:pPr lvl="0"/>
            <a:r>
              <a:rPr lang="en-US" dirty="0"/>
              <a:t>Available pin location is </a:t>
            </a:r>
            <a:r>
              <a:rPr lang="en-US" b="1" dirty="0">
                <a:solidFill>
                  <a:srgbClr val="FF0000"/>
                </a:solidFill>
              </a:rPr>
              <a:t>at least 1.5mm </a:t>
            </a:r>
            <a:r>
              <a:rPr lang="en-US" dirty="0"/>
              <a:t>from DEJ</a:t>
            </a:r>
          </a:p>
          <a:p>
            <a:pPr>
              <a:buNone/>
            </a:pPr>
            <a:endParaRPr lang="en-US" dirty="0"/>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Title 2"/>
          <p:cNvSpPr>
            <a:spLocks noGrp="1"/>
          </p:cNvSpPr>
          <p:nvPr>
            <p:ph type="title"/>
          </p:nvPr>
        </p:nvSpPr>
        <p:spPr/>
        <p:txBody>
          <a:bodyPr/>
          <a:lstStyle/>
          <a:p>
            <a:endParaRPr lang="en-US"/>
          </a:p>
        </p:txBody>
      </p:sp>
      <p:graphicFrame>
        <p:nvGraphicFramePr>
          <p:cNvPr id="4194304" name="Content Placeholder 3"/>
          <p:cNvGraphicFramePr>
            <a:graphicFrameLocks noGrp="1"/>
          </p:cNvGraphicFramePr>
          <p:nvPr>
            <p:ph idx="1"/>
          </p:nvPr>
        </p:nvGraphicFramePr>
        <p:xfrm>
          <a:off x="1066799" y="304800"/>
          <a:ext cx="10310814" cy="6421121"/>
        </p:xfrm>
        <a:graphic>
          <a:graphicData uri="http://schemas.openxmlformats.org/drawingml/2006/table">
            <a:tbl>
              <a:tblPr firstRow="1" bandRow="1">
                <a:tableStyleId>{5C22544A-7EE6-4342-B048-85BDC9FD1C3A}</a:tableStyleId>
              </a:tblPr>
              <a:tblGrid>
                <a:gridCol w="3436938">
                  <a:extLst>
                    <a:ext uri="{9D8B030D-6E8A-4147-A177-3AD203B41FA5}">
                      <a16:colId xmlns:a16="http://schemas.microsoft.com/office/drawing/2014/main" val="20000"/>
                    </a:ext>
                  </a:extLst>
                </a:gridCol>
                <a:gridCol w="3436938">
                  <a:extLst>
                    <a:ext uri="{9D8B030D-6E8A-4147-A177-3AD203B41FA5}">
                      <a16:colId xmlns:a16="http://schemas.microsoft.com/office/drawing/2014/main" val="20001"/>
                    </a:ext>
                  </a:extLst>
                </a:gridCol>
                <a:gridCol w="3436938">
                  <a:extLst>
                    <a:ext uri="{9D8B030D-6E8A-4147-A177-3AD203B41FA5}">
                      <a16:colId xmlns:a16="http://schemas.microsoft.com/office/drawing/2014/main" val="20002"/>
                    </a:ext>
                  </a:extLst>
                </a:gridCol>
              </a:tblGrid>
              <a:tr h="464561">
                <a:tc>
                  <a:txBody>
                    <a:bodyPr/>
                    <a:lstStyle/>
                    <a:p>
                      <a:r>
                        <a:rPr lang="en-US" dirty="0"/>
                        <a:t>CEMENTED PINS</a:t>
                      </a:r>
                    </a:p>
                  </a:txBody>
                  <a:tcPr/>
                </a:tc>
                <a:tc>
                  <a:txBody>
                    <a:bodyPr/>
                    <a:lstStyle/>
                    <a:p>
                      <a:r>
                        <a:rPr lang="en-US" dirty="0"/>
                        <a:t>FRICTION LOCKED</a:t>
                      </a:r>
                      <a:r>
                        <a:rPr lang="en-US" baseline="0" dirty="0"/>
                        <a:t> PINS</a:t>
                      </a:r>
                      <a:endParaRPr lang="en-US" dirty="0"/>
                    </a:p>
                  </a:txBody>
                  <a:tcPr/>
                </a:tc>
                <a:tc>
                  <a:txBody>
                    <a:bodyPr/>
                    <a:lstStyle/>
                    <a:p>
                      <a:r>
                        <a:rPr lang="en-US" dirty="0"/>
                        <a:t>SELF THREADED PINS</a:t>
                      </a:r>
                    </a:p>
                  </a:txBody>
                  <a:tcPr/>
                </a:tc>
                <a:extLst>
                  <a:ext uri="{0D108BD9-81ED-4DB2-BD59-A6C34878D82A}">
                    <a16:rowId xmlns:a16="http://schemas.microsoft.com/office/drawing/2014/main" val="10000"/>
                  </a:ext>
                </a:extLst>
              </a:tr>
              <a:tr h="1489140">
                <a:tc>
                  <a:txBody>
                    <a:bodyPr/>
                    <a:lstStyle/>
                    <a:p>
                      <a:r>
                        <a:rPr lang="en-US" sz="2400" dirty="0"/>
                        <a:t>Stainless</a:t>
                      </a:r>
                      <a:r>
                        <a:rPr lang="en-US" sz="2400" baseline="0" dirty="0"/>
                        <a:t> steel with threads or serrations</a:t>
                      </a:r>
                      <a:endParaRPr lang="en-US" sz="2400" dirty="0"/>
                    </a:p>
                  </a:txBody>
                  <a:tcPr/>
                </a:tc>
                <a:tc>
                  <a:txBody>
                    <a:bodyPr/>
                    <a:lstStyle/>
                    <a:p>
                      <a:r>
                        <a:rPr lang="en-US" sz="2400" dirty="0"/>
                        <a:t>Stainless steel with threads</a:t>
                      </a:r>
                    </a:p>
                  </a:txBody>
                  <a:tcPr/>
                </a:tc>
                <a:tc>
                  <a:txBody>
                    <a:bodyPr/>
                    <a:lstStyle/>
                    <a:p>
                      <a:r>
                        <a:rPr lang="en-US" sz="2400" dirty="0"/>
                        <a:t>Stainless steel/Titanium</a:t>
                      </a:r>
                      <a:r>
                        <a:rPr lang="en-US" sz="2400" baseline="0" dirty="0"/>
                        <a:t> with gold plating</a:t>
                      </a:r>
                      <a:endParaRPr lang="en-US" sz="2400" dirty="0"/>
                    </a:p>
                  </a:txBody>
                  <a:tcPr/>
                </a:tc>
                <a:extLst>
                  <a:ext uri="{0D108BD9-81ED-4DB2-BD59-A6C34878D82A}">
                    <a16:rowId xmlns:a16="http://schemas.microsoft.com/office/drawing/2014/main" val="10001"/>
                  </a:ext>
                </a:extLst>
              </a:tr>
              <a:tr h="1947337">
                <a:tc>
                  <a:txBody>
                    <a:bodyPr/>
                    <a:lstStyle/>
                    <a:p>
                      <a:r>
                        <a:rPr lang="en-US" sz="2400" dirty="0"/>
                        <a:t>Pin channel 0.001-0.002’’(0.025-0.05mm)larger</a:t>
                      </a:r>
                      <a:r>
                        <a:rPr lang="en-US" sz="2400" baseline="0" dirty="0"/>
                        <a:t> than pin size </a:t>
                      </a:r>
                      <a:endParaRPr lang="en-US" sz="2400" dirty="0"/>
                    </a:p>
                  </a:txBody>
                  <a:tcPr/>
                </a:tc>
                <a:tc>
                  <a:txBody>
                    <a:bodyPr/>
                    <a:lstStyle/>
                    <a:p>
                      <a:r>
                        <a:rPr lang="en-US" sz="2400" dirty="0"/>
                        <a:t>Pin channel is 0.001’’(0.025mm)smaller than</a:t>
                      </a:r>
                      <a:r>
                        <a:rPr lang="en-US" sz="2400" baseline="0" dirty="0"/>
                        <a:t> pin size</a:t>
                      </a:r>
                      <a:endParaRPr lang="en-US" sz="2400" dirty="0"/>
                    </a:p>
                  </a:txBody>
                  <a:tcPr/>
                </a:tc>
                <a:tc>
                  <a:txBody>
                    <a:bodyPr/>
                    <a:lstStyle/>
                    <a:p>
                      <a:r>
                        <a:rPr lang="en-US" sz="2400" dirty="0"/>
                        <a:t>Pin channel</a:t>
                      </a:r>
                      <a:r>
                        <a:rPr lang="en-US" sz="2400" baseline="0" dirty="0"/>
                        <a:t> is 0.0015” to 0.004” smaller than pin size</a:t>
                      </a:r>
                      <a:endParaRPr lang="en-US" sz="2400" dirty="0"/>
                    </a:p>
                  </a:txBody>
                  <a:tcPr/>
                </a:tc>
                <a:extLst>
                  <a:ext uri="{0D108BD9-81ED-4DB2-BD59-A6C34878D82A}">
                    <a16:rowId xmlns:a16="http://schemas.microsoft.com/office/drawing/2014/main" val="10002"/>
                  </a:ext>
                </a:extLst>
              </a:tr>
              <a:tr h="1489140">
                <a:tc>
                  <a:txBody>
                    <a:bodyPr/>
                    <a:lstStyle/>
                    <a:p>
                      <a:r>
                        <a:rPr lang="en-US" sz="2400" dirty="0" err="1"/>
                        <a:t>Luted</a:t>
                      </a:r>
                      <a:r>
                        <a:rPr lang="en-US" sz="2400" dirty="0"/>
                        <a:t> with standard</a:t>
                      </a:r>
                      <a:r>
                        <a:rPr lang="en-US" sz="2400" baseline="0" dirty="0"/>
                        <a:t> </a:t>
                      </a:r>
                      <a:r>
                        <a:rPr lang="en-US" sz="2400" baseline="0" dirty="0" err="1"/>
                        <a:t>luting</a:t>
                      </a:r>
                      <a:r>
                        <a:rPr lang="en-US" sz="2400" baseline="0" dirty="0"/>
                        <a:t> agents</a:t>
                      </a:r>
                      <a:endParaRPr lang="en-US" sz="2400" dirty="0"/>
                    </a:p>
                  </a:txBody>
                  <a:tcPr/>
                </a:tc>
                <a:tc>
                  <a:txBody>
                    <a:bodyPr/>
                    <a:lstStyle/>
                    <a:p>
                      <a:r>
                        <a:rPr lang="en-US" sz="2400" dirty="0"/>
                        <a:t>Taped into place with mallet</a:t>
                      </a:r>
                    </a:p>
                  </a:txBody>
                  <a:tcPr/>
                </a:tc>
                <a:tc>
                  <a:txBody>
                    <a:bodyPr/>
                    <a:lstStyle/>
                    <a:p>
                      <a:r>
                        <a:rPr lang="en-US" sz="2400" dirty="0"/>
                        <a:t>Placed by hand wrench or contra angle hand piece</a:t>
                      </a:r>
                    </a:p>
                  </a:txBody>
                  <a:tcPr/>
                </a:tc>
                <a:extLst>
                  <a:ext uri="{0D108BD9-81ED-4DB2-BD59-A6C34878D82A}">
                    <a16:rowId xmlns:a16="http://schemas.microsoft.com/office/drawing/2014/main" val="10003"/>
                  </a:ext>
                </a:extLst>
              </a:tr>
              <a:tr h="1030943">
                <a:tc>
                  <a:txBody>
                    <a:bodyPr/>
                    <a:lstStyle/>
                    <a:p>
                      <a:r>
                        <a:rPr lang="en-US" sz="2400" dirty="0"/>
                        <a:t>Ease of placement</a:t>
                      </a:r>
                    </a:p>
                    <a:p>
                      <a:endParaRPr lang="en-US" sz="2400" dirty="0"/>
                    </a:p>
                  </a:txBody>
                  <a:tcPr/>
                </a:tc>
                <a:tc>
                  <a:txBody>
                    <a:bodyPr/>
                    <a:lstStyle/>
                    <a:p>
                      <a:r>
                        <a:rPr lang="en-US" sz="2400" dirty="0"/>
                        <a:t>Pin placement is difficult</a:t>
                      </a:r>
                    </a:p>
                  </a:txBody>
                  <a:tcPr/>
                </a:tc>
                <a:tc>
                  <a:txBody>
                    <a:bodyPr/>
                    <a:lstStyle/>
                    <a:p>
                      <a:r>
                        <a:rPr lang="en-US" sz="2400" dirty="0"/>
                        <a:t>Pin placement</a:t>
                      </a:r>
                      <a:r>
                        <a:rPr lang="en-US" sz="2400" baseline="0" dirty="0"/>
                        <a:t> is easy</a:t>
                      </a:r>
                      <a:endParaRPr lang="en-US" sz="2400" dirty="0"/>
                    </a:p>
                  </a:txBody>
                  <a:tcPr/>
                </a:tc>
                <a:extLst>
                  <a:ext uri="{0D108BD9-81ED-4DB2-BD59-A6C34878D82A}">
                    <a16:rowId xmlns:a16="http://schemas.microsoft.com/office/drawing/2014/main" val="10004"/>
                  </a:ext>
                </a:extLst>
              </a:tr>
            </a:tbl>
          </a:graphicData>
        </a:graphic>
      </p:graphicFrame>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itle 1"/>
          <p:cNvSpPr>
            <a:spLocks noGrp="1"/>
          </p:cNvSpPr>
          <p:nvPr>
            <p:ph type="title"/>
          </p:nvPr>
        </p:nvSpPr>
        <p:spPr/>
        <p:txBody>
          <a:bodyPr/>
          <a:lstStyle/>
          <a:p>
            <a:r>
              <a:rPr lang="en-US" b="1" u="sng" dirty="0">
                <a:solidFill>
                  <a:schemeClr val="accent1">
                    <a:lumMod val="75000"/>
                  </a:schemeClr>
                </a:solidFill>
                <a:latin typeface="Times New Roman" panose="02020603050405020304" pitchFamily="18" charset="0"/>
                <a:cs typeface="Times New Roman" panose="02020603050405020304" pitchFamily="18" charset="0"/>
              </a:rPr>
              <a:t>CONTENTS</a:t>
            </a:r>
            <a:r>
              <a:rPr lang="en-US" dirty="0">
                <a:solidFill>
                  <a:schemeClr val="accent1">
                    <a:lumMod val="75000"/>
                  </a:schemeClr>
                </a:solidFill>
                <a:latin typeface="Times New Roman" panose="02020603050405020304" pitchFamily="18" charset="0"/>
                <a:cs typeface="Times New Roman" panose="02020603050405020304" pitchFamily="18" charset="0"/>
              </a:rPr>
              <a:t> </a:t>
            </a:r>
          </a:p>
        </p:txBody>
      </p:sp>
      <p:sp>
        <p:nvSpPr>
          <p:cNvPr id="1048593" name="Content Placeholder 2"/>
          <p:cNvSpPr>
            <a:spLocks noGrp="1"/>
          </p:cNvSpPr>
          <p:nvPr>
            <p:ph idx="1"/>
          </p:nvPr>
        </p:nvSpPr>
        <p:spPr/>
        <p:txBody>
          <a:bodyPr>
            <a:noAutofit/>
          </a:bodyPr>
          <a:lstStyle/>
          <a:p>
            <a:pPr lvl="0"/>
            <a:r>
              <a:rPr lang="en-US" dirty="0">
                <a:latin typeface="Times New Roman" panose="02020603050405020304" pitchFamily="18" charset="0"/>
                <a:cs typeface="Times New Roman" panose="02020603050405020304" pitchFamily="18" charset="0"/>
              </a:rPr>
              <a:t>Introduction							</a:t>
            </a:r>
          </a:p>
          <a:p>
            <a:pPr lvl="0"/>
            <a:r>
              <a:rPr lang="en-US" dirty="0">
                <a:latin typeface="Times New Roman" panose="02020603050405020304" pitchFamily="18" charset="0"/>
                <a:cs typeface="Times New Roman" panose="02020603050405020304" pitchFamily="18" charset="0"/>
              </a:rPr>
              <a:t>Indications and contraindications			</a:t>
            </a:r>
          </a:p>
          <a:p>
            <a:pPr lvl="0"/>
            <a:r>
              <a:rPr lang="en-US" dirty="0">
                <a:latin typeface="Times New Roman" panose="02020603050405020304" pitchFamily="18" charset="0"/>
                <a:cs typeface="Times New Roman" panose="02020603050405020304" pitchFamily="18" charset="0"/>
              </a:rPr>
              <a:t>Factors to be considered.</a:t>
            </a:r>
          </a:p>
          <a:p>
            <a:pPr lvl="0"/>
            <a:r>
              <a:rPr lang="en-US" dirty="0">
                <a:latin typeface="Times New Roman" panose="02020603050405020304" pitchFamily="18" charset="0"/>
                <a:cs typeface="Times New Roman" panose="02020603050405020304" pitchFamily="18" charset="0"/>
              </a:rPr>
              <a:t>Advantages and disadvantages				</a:t>
            </a:r>
          </a:p>
          <a:p>
            <a:pPr lvl="0"/>
            <a:r>
              <a:rPr lang="en-US" dirty="0">
                <a:latin typeface="Times New Roman" panose="02020603050405020304" pitchFamily="18" charset="0"/>
                <a:cs typeface="Times New Roman" panose="02020603050405020304" pitchFamily="18" charset="0"/>
              </a:rPr>
              <a:t>Pin retained amalgam restorations			</a:t>
            </a:r>
          </a:p>
          <a:p>
            <a:pPr lvl="0"/>
            <a:r>
              <a:rPr lang="en-US" dirty="0">
                <a:latin typeface="Times New Roman" panose="02020603050405020304" pitchFamily="18" charset="0"/>
                <a:cs typeface="Times New Roman" panose="02020603050405020304" pitchFamily="18" charset="0"/>
              </a:rPr>
              <a:t>Tooth preparation for pin retained amalgam restorations 			</a:t>
            </a:r>
          </a:p>
          <a:p>
            <a:pPr lvl="0"/>
            <a:r>
              <a:rPr lang="en-US" dirty="0">
                <a:latin typeface="Times New Roman" panose="02020603050405020304" pitchFamily="18" charset="0"/>
                <a:cs typeface="Times New Roman" panose="02020603050405020304" pitchFamily="18" charset="0"/>
              </a:rPr>
              <a:t>Retentive pins					</a:t>
            </a:r>
          </a:p>
          <a:p>
            <a:pPr lvl="0"/>
            <a:r>
              <a:rPr lang="en-US" dirty="0">
                <a:latin typeface="Times New Roman" panose="02020603050405020304" pitchFamily="18" charset="0"/>
                <a:cs typeface="Times New Roman" panose="02020603050405020304" pitchFamily="18" charset="0"/>
              </a:rPr>
              <a:t>Mechanical aspect of pin retained restoration</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6" name="Title 2"/>
          <p:cNvSpPr>
            <a:spLocks noGrp="1"/>
          </p:cNvSpPr>
          <p:nvPr>
            <p:ph type="title"/>
          </p:nvPr>
        </p:nvSpPr>
        <p:spPr/>
        <p:txBody>
          <a:bodyPr/>
          <a:lstStyle/>
          <a:p>
            <a:endParaRPr lang="en-US"/>
          </a:p>
        </p:txBody>
      </p:sp>
      <p:graphicFrame>
        <p:nvGraphicFramePr>
          <p:cNvPr id="4194305" name="Content Placeholder 3"/>
          <p:cNvGraphicFramePr>
            <a:graphicFrameLocks noGrp="1"/>
          </p:cNvGraphicFramePr>
          <p:nvPr>
            <p:ph idx="1"/>
          </p:nvPr>
        </p:nvGraphicFramePr>
        <p:xfrm>
          <a:off x="304800" y="609600"/>
          <a:ext cx="10512426" cy="3412304"/>
        </p:xfrm>
        <a:graphic>
          <a:graphicData uri="http://schemas.openxmlformats.org/drawingml/2006/table">
            <a:tbl>
              <a:tblPr firstRow="1" bandRow="1">
                <a:tableStyleId>{5C22544A-7EE6-4342-B048-85BDC9FD1C3A}</a:tableStyleId>
              </a:tblPr>
              <a:tblGrid>
                <a:gridCol w="3504142">
                  <a:extLst>
                    <a:ext uri="{9D8B030D-6E8A-4147-A177-3AD203B41FA5}">
                      <a16:colId xmlns:a16="http://schemas.microsoft.com/office/drawing/2014/main" val="20000"/>
                    </a:ext>
                  </a:extLst>
                </a:gridCol>
                <a:gridCol w="3504142">
                  <a:extLst>
                    <a:ext uri="{9D8B030D-6E8A-4147-A177-3AD203B41FA5}">
                      <a16:colId xmlns:a16="http://schemas.microsoft.com/office/drawing/2014/main" val="20001"/>
                    </a:ext>
                  </a:extLst>
                </a:gridCol>
                <a:gridCol w="3504142">
                  <a:extLst>
                    <a:ext uri="{9D8B030D-6E8A-4147-A177-3AD203B41FA5}">
                      <a16:colId xmlns:a16="http://schemas.microsoft.com/office/drawing/2014/main" val="20002"/>
                    </a:ext>
                  </a:extLst>
                </a:gridCol>
              </a:tblGrid>
              <a:tr h="668225">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dirty="0"/>
                        <a:t>CEMENTED PINS</a:t>
                      </a:r>
                    </a:p>
                  </a:txBody>
                  <a:tcPr marL="98267" marR="98267"/>
                </a:tc>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dirty="0"/>
                        <a:t>FRICTION LOCKED</a:t>
                      </a:r>
                      <a:r>
                        <a:rPr lang="en-US" baseline="0" dirty="0"/>
                        <a:t> PINS</a:t>
                      </a:r>
                      <a:endParaRPr lang="en-US" dirty="0"/>
                    </a:p>
                  </a:txBody>
                  <a:tcPr marL="98267" marR="98267"/>
                </a:tc>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dirty="0"/>
                        <a:t>SELF THREADED PINS</a:t>
                      </a:r>
                    </a:p>
                  </a:txBody>
                  <a:tcPr marL="98267" marR="98267"/>
                </a:tc>
                <a:extLst>
                  <a:ext uri="{0D108BD9-81ED-4DB2-BD59-A6C34878D82A}">
                    <a16:rowId xmlns:a16="http://schemas.microsoft.com/office/drawing/2014/main" val="10000"/>
                  </a:ext>
                </a:extLst>
              </a:tr>
              <a:tr h="823839">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2400" dirty="0"/>
                        <a:t>Less internal stresses</a:t>
                      </a:r>
                    </a:p>
                  </a:txBody>
                  <a:tcPr marL="98267" marR="98267"/>
                </a:tc>
                <a:tc>
                  <a:txBody>
                    <a:bodyPr/>
                    <a:lstStyle/>
                    <a:p>
                      <a:r>
                        <a:rPr lang="en-US" sz="2400" dirty="0"/>
                        <a:t>Increased internal stress</a:t>
                      </a:r>
                    </a:p>
                  </a:txBody>
                  <a:tcPr marL="98267" marR="98267"/>
                </a:tc>
                <a:tc>
                  <a:txBody>
                    <a:bodyPr/>
                    <a:lstStyle/>
                    <a:p>
                      <a:r>
                        <a:rPr lang="en-US" sz="2400" dirty="0"/>
                        <a:t>Increased internal stresses</a:t>
                      </a:r>
                    </a:p>
                  </a:txBody>
                  <a:tcPr marL="98267" marR="98267"/>
                </a:tc>
                <a:extLst>
                  <a:ext uri="{0D108BD9-81ED-4DB2-BD59-A6C34878D82A}">
                    <a16:rowId xmlns:a16="http://schemas.microsoft.com/office/drawing/2014/main" val="10001"/>
                  </a:ext>
                </a:extLst>
              </a:tr>
              <a:tr h="1482911">
                <a:tc>
                  <a:txBody>
                    <a:bodyPr/>
                    <a:lstStyle/>
                    <a:p>
                      <a:r>
                        <a:rPr lang="en-US" sz="2400" dirty="0"/>
                        <a:t>Least retentive</a:t>
                      </a:r>
                    </a:p>
                    <a:p>
                      <a:endParaRPr lang="en-US" sz="2400" dirty="0"/>
                    </a:p>
                    <a:p>
                      <a:r>
                        <a:rPr lang="en-US" sz="2400" dirty="0"/>
                        <a:t>Pin depth in dentin 3-4 mm</a:t>
                      </a:r>
                    </a:p>
                    <a:p>
                      <a:r>
                        <a:rPr lang="en-US" sz="2400" dirty="0"/>
                        <a:t>In amalgam 2mm</a:t>
                      </a:r>
                    </a:p>
                  </a:txBody>
                  <a:tcPr marL="98267" marR="98267"/>
                </a:tc>
                <a:tc>
                  <a:txBody>
                    <a:bodyPr/>
                    <a:lstStyle/>
                    <a:p>
                      <a:r>
                        <a:rPr lang="en-US" sz="2400" dirty="0"/>
                        <a:t>2-3 times more retentive than cemented pins</a:t>
                      </a:r>
                    </a:p>
                    <a:p>
                      <a:r>
                        <a:rPr lang="en-US" sz="2400" dirty="0"/>
                        <a:t>Pin depth in dentin 3mm</a:t>
                      </a:r>
                    </a:p>
                    <a:p>
                      <a:r>
                        <a:rPr lang="en-US" sz="2400" dirty="0"/>
                        <a:t>In amalgam 3mm</a:t>
                      </a:r>
                    </a:p>
                  </a:txBody>
                  <a:tcPr marL="98267" marR="98267"/>
                </a:tc>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2400" dirty="0"/>
                        <a:t>5-6 times more retentive than friction locked pins</a:t>
                      </a:r>
                    </a:p>
                    <a:p>
                      <a:pPr marL="0" marR="0" indent="0" algn="l" defTabSz="914400" rtl="0" eaLnBrk="1" fontAlgn="auto" latinLnBrk="0" hangingPunct="1">
                        <a:lnSpc>
                          <a:spcPct val="100000"/>
                        </a:lnSpc>
                        <a:spcBef>
                          <a:spcPts val="0"/>
                        </a:spcBef>
                        <a:spcAft>
                          <a:spcPts val="0"/>
                        </a:spcAft>
                        <a:buClrTx/>
                        <a:buSzTx/>
                        <a:buFontTx/>
                        <a:buNone/>
                      </a:pPr>
                      <a:r>
                        <a:rPr lang="en-US" sz="2400" dirty="0"/>
                        <a:t>Pin depth in dentin 2mm</a:t>
                      </a:r>
                    </a:p>
                    <a:p>
                      <a:pPr marL="0" marR="0" indent="0" algn="l" defTabSz="914400" rtl="0" eaLnBrk="1" fontAlgn="auto" latinLnBrk="0" hangingPunct="1">
                        <a:lnSpc>
                          <a:spcPct val="100000"/>
                        </a:lnSpc>
                        <a:spcBef>
                          <a:spcPts val="0"/>
                        </a:spcBef>
                        <a:spcAft>
                          <a:spcPts val="0"/>
                        </a:spcAft>
                        <a:buClrTx/>
                        <a:buSzTx/>
                        <a:buFontTx/>
                        <a:buNone/>
                      </a:pPr>
                      <a:r>
                        <a:rPr lang="en-US" sz="2400" dirty="0"/>
                        <a:t>In amalgam 2mm</a:t>
                      </a:r>
                    </a:p>
                  </a:txBody>
                  <a:tcPr marL="98267" marR="98267"/>
                </a:tc>
                <a:extLst>
                  <a:ext uri="{0D108BD9-81ED-4DB2-BD59-A6C34878D82A}">
                    <a16:rowId xmlns:a16="http://schemas.microsoft.com/office/drawing/2014/main" val="10002"/>
                  </a:ext>
                </a:extLst>
              </a:tr>
            </a:tbl>
          </a:graphicData>
        </a:graphic>
      </p:graphicFrame>
      <p:pic>
        <p:nvPicPr>
          <p:cNvPr id="2097168" name="Picture 1"/>
          <p:cNvPicPr>
            <a:picLocks noChangeAspect="1"/>
          </p:cNvPicPr>
          <p:nvPr/>
        </p:nvPicPr>
        <p:blipFill>
          <a:blip r:embed="rId2"/>
          <a:stretch>
            <a:fillRect/>
          </a:stretch>
        </p:blipFill>
        <p:spPr>
          <a:xfrm>
            <a:off x="2819401" y="4024312"/>
            <a:ext cx="5267913" cy="2833688"/>
          </a:xfrm>
          <a:prstGeom prst="rect">
            <a:avLst/>
          </a:prstGeom>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Title 1"/>
          <p:cNvSpPr>
            <a:spLocks noGrp="1"/>
          </p:cNvSpPr>
          <p:nvPr>
            <p:ph type="title"/>
          </p:nvPr>
        </p:nvSpPr>
        <p:spPr>
          <a:xfrm>
            <a:off x="738150" y="1"/>
            <a:ext cx="10512862" cy="1325563"/>
          </a:xfrm>
        </p:spPr>
        <p:txBody>
          <a:bodyPr/>
          <a:lstStyle/>
          <a:p>
            <a:r>
              <a:rPr lang="en-US" sz="4000" b="1" u="sng" dirty="0">
                <a:solidFill>
                  <a:srgbClr val="002060"/>
                </a:solidFill>
              </a:rPr>
              <a:t>THE THREAD MATE SYSTEM (TMS) </a:t>
            </a:r>
            <a:endParaRPr lang="en-US" b="1" u="sng" dirty="0">
              <a:solidFill>
                <a:srgbClr val="002060"/>
              </a:solidFill>
            </a:endParaRPr>
          </a:p>
        </p:txBody>
      </p:sp>
      <p:sp>
        <p:nvSpPr>
          <p:cNvPr id="1048698" name="Content Placeholder 2"/>
          <p:cNvSpPr>
            <a:spLocks noGrp="1"/>
          </p:cNvSpPr>
          <p:nvPr>
            <p:ph idx="1"/>
          </p:nvPr>
        </p:nvSpPr>
        <p:spPr>
          <a:xfrm>
            <a:off x="523836" y="1071546"/>
            <a:ext cx="10512862" cy="4351338"/>
          </a:xfrm>
        </p:spPr>
        <p:txBody>
          <a:bodyPr/>
          <a:lstStyle/>
          <a:p>
            <a:r>
              <a:rPr lang="en-US" dirty="0"/>
              <a:t> TMS (</a:t>
            </a:r>
            <a:r>
              <a:rPr lang="en-US" dirty="0" err="1"/>
              <a:t>Coltene</a:t>
            </a:r>
            <a:r>
              <a:rPr lang="en-US" dirty="0"/>
              <a:t>/ </a:t>
            </a:r>
            <a:r>
              <a:rPr lang="en-US" dirty="0" err="1"/>
              <a:t>Whaledent</a:t>
            </a:r>
            <a:r>
              <a:rPr lang="en-US" dirty="0"/>
              <a:t> Inc., Mahwah, NJ) is the most widely used self-threading pin because of its</a:t>
            </a:r>
          </a:p>
          <a:p>
            <a:pPr>
              <a:buNone/>
            </a:pPr>
            <a:endParaRPr lang="en-US" dirty="0"/>
          </a:p>
        </p:txBody>
      </p:sp>
      <p:sp>
        <p:nvSpPr>
          <p:cNvPr id="1048699" name="Rectangle 4"/>
          <p:cNvSpPr/>
          <p:nvPr/>
        </p:nvSpPr>
        <p:spPr>
          <a:xfrm>
            <a:off x="809588" y="2000240"/>
            <a:ext cx="9429816" cy="2677656"/>
          </a:xfrm>
          <a:prstGeom prst="rect">
            <a:avLst/>
          </a:prstGeom>
          <a:solidFill>
            <a:schemeClr val="accent4">
              <a:lumMod val="20000"/>
              <a:lumOff val="80000"/>
            </a:schemeClr>
          </a:solidFill>
        </p:spPr>
        <p:txBody>
          <a:bodyPr wrap="square">
            <a:spAutoFit/>
          </a:bodyPr>
          <a:lstStyle/>
          <a:p>
            <a:pPr>
              <a:buNone/>
            </a:pPr>
            <a:r>
              <a:rPr lang="en-US" sz="2800" dirty="0"/>
              <a:t> (1) versatility</a:t>
            </a:r>
          </a:p>
          <a:p>
            <a:pPr>
              <a:buNone/>
            </a:pPr>
            <a:r>
              <a:rPr lang="en-US" sz="2800" dirty="0"/>
              <a:t> (2) wide range of pin sizes</a:t>
            </a:r>
          </a:p>
          <a:p>
            <a:pPr>
              <a:buNone/>
            </a:pPr>
            <a:r>
              <a:rPr lang="en-US" sz="2800" dirty="0"/>
              <a:t> (3) color-coding system</a:t>
            </a:r>
          </a:p>
          <a:p>
            <a:pPr>
              <a:buNone/>
            </a:pPr>
            <a:r>
              <a:rPr lang="en-US" sz="2800" dirty="0"/>
              <a:t>(4) greater retentiveness and </a:t>
            </a:r>
          </a:p>
          <a:p>
            <a:pPr>
              <a:buNone/>
            </a:pPr>
            <a:r>
              <a:rPr lang="en-US" sz="2800" dirty="0"/>
              <a:t>(5) gold-plated surface </a:t>
            </a:r>
            <a:r>
              <a:rPr lang="en-US" sz="2800" dirty="0" err="1"/>
              <a:t>ﬁnish</a:t>
            </a:r>
            <a:r>
              <a:rPr lang="en-US" sz="2800" dirty="0"/>
              <a:t>, which may eliminate the possibility of corrosion</a:t>
            </a:r>
          </a:p>
        </p:txBody>
      </p:sp>
      <p:sp>
        <p:nvSpPr>
          <p:cNvPr id="1048700" name="Rectangle 5"/>
          <p:cNvSpPr/>
          <p:nvPr/>
        </p:nvSpPr>
        <p:spPr>
          <a:xfrm>
            <a:off x="881026" y="4857761"/>
            <a:ext cx="10144196" cy="1200329"/>
          </a:xfrm>
          <a:prstGeom prst="rect">
            <a:avLst/>
          </a:prstGeom>
        </p:spPr>
        <p:txBody>
          <a:bodyPr wrap="square">
            <a:spAutoFit/>
          </a:bodyPr>
          <a:lstStyle/>
          <a:p>
            <a:pPr algn="just">
              <a:buFont typeface="Arial" pitchFamily="34" charset="0"/>
              <a:buChar char="•"/>
            </a:pPr>
            <a:r>
              <a:rPr lang="en-US" sz="2400" dirty="0">
                <a:cs typeface="Times New Roman" panose="02020603050405020304" pitchFamily="18" charset="0"/>
              </a:rPr>
              <a:t>Factors which determine selection of the appropriate size of pins are the amount of dentin available to safely receive the pin and the amount of retention desirable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9" name="Title 2"/>
          <p:cNvSpPr>
            <a:spLocks noGrp="1"/>
          </p:cNvSpPr>
          <p:nvPr>
            <p:ph type="title"/>
          </p:nvPr>
        </p:nvSpPr>
        <p:spPr/>
        <p:txBody>
          <a:bodyPr/>
          <a:lstStyle/>
          <a:p>
            <a:r>
              <a:rPr lang="en-US" b="1" u="sng" dirty="0"/>
              <a:t>TAKE HOME MESSAGE </a:t>
            </a:r>
            <a:br>
              <a:rPr lang="en-US" b="1" u="sng" dirty="0"/>
            </a:br>
            <a:r>
              <a:rPr lang="en-US" b="1" u="sng" dirty="0"/>
              <a:t> </a:t>
            </a:r>
          </a:p>
        </p:txBody>
      </p:sp>
      <p:sp>
        <p:nvSpPr>
          <p:cNvPr id="1048970" name="Content Placeholder 1"/>
          <p:cNvSpPr>
            <a:spLocks noGrp="1"/>
          </p:cNvSpPr>
          <p:nvPr>
            <p:ph idx="1"/>
          </p:nvPr>
        </p:nvSpPr>
        <p:spPr>
          <a:solidFill>
            <a:schemeClr val="accent1">
              <a:lumMod val="60000"/>
              <a:lumOff val="40000"/>
            </a:schemeClr>
          </a:solidFill>
        </p:spPr>
        <p:txBody>
          <a:bodyPr/>
          <a:lstStyle/>
          <a:p>
            <a:pPr algn="just"/>
            <a:r>
              <a:rPr lang="en-US" dirty="0">
                <a:cs typeface="Times New Roman" panose="02020603050405020304" pitchFamily="18" charset="0"/>
              </a:rPr>
              <a:t> </a:t>
            </a:r>
            <a:r>
              <a:rPr lang="en-US" dirty="0">
                <a:latin typeface="Garamond" panose="02020404030301010803" pitchFamily="18" charset="0"/>
                <a:cs typeface="Times New Roman" panose="02020603050405020304" pitchFamily="18" charset="0"/>
              </a:rPr>
              <a:t>Because of its history, the complex amalgam restorations may be the most frequently placed complex restoration.   </a:t>
            </a:r>
          </a:p>
          <a:p>
            <a:pPr algn="just"/>
            <a:r>
              <a:rPr lang="en-US" dirty="0">
                <a:latin typeface="Garamond" panose="02020404030301010803" pitchFamily="18" charset="0"/>
                <a:cs typeface="Times New Roman" panose="02020603050405020304" pitchFamily="18" charset="0"/>
              </a:rPr>
              <a:t>However due to the increasing benefits of composites, the many types of auxiliary retention forms available, and the variations of tooth preparations required for complex restorations, the operator should be familiar with all of these techniques, if he or she is to use these restorations on a regular basis. </a:t>
            </a:r>
          </a:p>
          <a:p>
            <a:endParaRPr lang="en-US" dirty="0"/>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DCC9B-E56B-879D-3FD1-1ABF079CC43B}"/>
              </a:ext>
            </a:extLst>
          </p:cNvPr>
          <p:cNvSpPr>
            <a:spLocks noGrp="1"/>
          </p:cNvSpPr>
          <p:nvPr>
            <p:ph type="title"/>
          </p:nvPr>
        </p:nvSpPr>
        <p:spPr/>
        <p:txBody>
          <a:bodyPr/>
          <a:lstStyle/>
          <a:p>
            <a:r>
              <a:rPr lang="en-US" dirty="0"/>
              <a:t>QUESTIONS</a:t>
            </a:r>
            <a:endParaRPr lang="en-IN" dirty="0"/>
          </a:p>
        </p:txBody>
      </p:sp>
      <p:sp>
        <p:nvSpPr>
          <p:cNvPr id="3" name="Content Placeholder 2">
            <a:extLst>
              <a:ext uri="{FF2B5EF4-FFF2-40B4-BE49-F238E27FC236}">
                <a16:creationId xmlns:a16="http://schemas.microsoft.com/office/drawing/2014/main" id="{2434C39B-E17E-33DD-9927-6F5EA7A8FAF1}"/>
              </a:ext>
            </a:extLst>
          </p:cNvPr>
          <p:cNvSpPr>
            <a:spLocks noGrp="1"/>
          </p:cNvSpPr>
          <p:nvPr>
            <p:ph idx="1"/>
          </p:nvPr>
        </p:nvSpPr>
        <p:spPr/>
        <p:txBody>
          <a:bodyPr/>
          <a:lstStyle/>
          <a:p>
            <a:r>
              <a:rPr lang="en-IN" dirty="0"/>
              <a:t>WHAT ARE RETENTION GROVES</a:t>
            </a:r>
          </a:p>
          <a:p>
            <a:r>
              <a:rPr lang="en-IN" dirty="0"/>
              <a:t>COVES</a:t>
            </a:r>
          </a:p>
          <a:p>
            <a:r>
              <a:rPr lang="en-IN"/>
              <a:t>FINAL TOOTH PREPARATION </a:t>
            </a:r>
          </a:p>
          <a:p>
            <a:endParaRPr lang="en-IN"/>
          </a:p>
        </p:txBody>
      </p:sp>
    </p:spTree>
    <p:extLst>
      <p:ext uri="{BB962C8B-B14F-4D97-AF65-F5344CB8AC3E}">
        <p14:creationId xmlns:p14="http://schemas.microsoft.com/office/powerpoint/2010/main" val="468582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1" name="Content Placeholder 1"/>
          <p:cNvSpPr>
            <a:spLocks noGrp="1"/>
          </p:cNvSpPr>
          <p:nvPr>
            <p:ph idx="1"/>
          </p:nvPr>
        </p:nvSpPr>
        <p:spPr>
          <a:xfrm>
            <a:off x="738150" y="1071547"/>
            <a:ext cx="10614282" cy="5105417"/>
          </a:xfrm>
        </p:spPr>
        <p:txBody>
          <a:bodyPr>
            <a:normAutofit fontScale="92500" lnSpcReduction="10000"/>
          </a:bodyPr>
          <a:lstStyle/>
          <a:p>
            <a:pPr algn="just">
              <a:spcBef>
                <a:spcPct val="50000"/>
              </a:spcBef>
            </a:pPr>
            <a:r>
              <a:rPr lang="en-US" altLang="ja-JP" b="1" u="sng" dirty="0">
                <a:ea typeface="MS Mincho" panose="02020609040205080304" pitchFamily="49" charset="-128"/>
              </a:rPr>
              <a:t>REFERENCES:</a:t>
            </a:r>
          </a:p>
          <a:p>
            <a:pPr marL="0" indent="0" algn="just">
              <a:spcBef>
                <a:spcPct val="50000"/>
              </a:spcBef>
              <a:buNone/>
            </a:pPr>
            <a:r>
              <a:rPr lang="en-US" altLang="ja-JP" dirty="0">
                <a:ea typeface="MS Mincho" panose="02020609040205080304" pitchFamily="49" charset="-128"/>
              </a:rPr>
              <a:t>1. </a:t>
            </a:r>
            <a:r>
              <a:rPr lang="en-US" altLang="ja-JP" dirty="0" err="1">
                <a:ea typeface="MS Mincho" panose="02020609040205080304" pitchFamily="49" charset="-128"/>
              </a:rPr>
              <a:t>Sturdevant's</a:t>
            </a:r>
            <a:r>
              <a:rPr lang="en-US" altLang="ja-JP" dirty="0">
                <a:ea typeface="MS Mincho" panose="02020609040205080304" pitchFamily="49" charset="-128"/>
              </a:rPr>
              <a:t> Art and Science of Operative Dentistry 	- fourth Edition</a:t>
            </a:r>
          </a:p>
          <a:p>
            <a:pPr marL="0" indent="0" algn="just">
              <a:spcBef>
                <a:spcPct val="50000"/>
              </a:spcBef>
              <a:buNone/>
            </a:pPr>
            <a:r>
              <a:rPr lang="en-US" altLang="ja-JP" dirty="0">
                <a:ea typeface="MS Mincho" panose="02020609040205080304" pitchFamily="49" charset="-128"/>
              </a:rPr>
              <a:t>2. Operative Dentistry - Modern theory and practice - 	First Edition- </a:t>
            </a:r>
            <a:r>
              <a:rPr lang="en-US" altLang="ja-JP" dirty="0">
                <a:ea typeface="ＭＳ Ｐゴシック" panose="020B0600070205080204" pitchFamily="34" charset="-128"/>
              </a:rPr>
              <a:t>M.A. </a:t>
            </a:r>
            <a:r>
              <a:rPr lang="en-US" altLang="ja-JP" dirty="0" err="1">
                <a:ea typeface="ＭＳ Ｐゴシック" panose="020B0600070205080204" pitchFamily="34" charset="-128"/>
              </a:rPr>
              <a:t>Marzouk</a:t>
            </a:r>
            <a:endParaRPr lang="en-US" altLang="ja-JP" dirty="0">
              <a:ea typeface="MS Mincho" panose="02020609040205080304" pitchFamily="49" charset="-128"/>
            </a:endParaRPr>
          </a:p>
          <a:p>
            <a:pPr marL="0" indent="0" algn="just">
              <a:spcBef>
                <a:spcPct val="50000"/>
              </a:spcBef>
              <a:buNone/>
            </a:pPr>
            <a:r>
              <a:rPr lang="en-US" altLang="ja-JP" dirty="0">
                <a:ea typeface="MS Mincho" panose="02020609040205080304" pitchFamily="49" charset="-128"/>
              </a:rPr>
              <a:t>3. Text book of operative dentistry - </a:t>
            </a:r>
            <a:r>
              <a:rPr lang="en-US" altLang="ja-JP" dirty="0" err="1">
                <a:ea typeface="MS Mincho" panose="02020609040205080304" pitchFamily="49" charset="-128"/>
              </a:rPr>
              <a:t>Vimal</a:t>
            </a:r>
            <a:r>
              <a:rPr lang="en-US" altLang="ja-JP" dirty="0">
                <a:ea typeface="MS Mincho" panose="02020609040205080304" pitchFamily="49" charset="-128"/>
              </a:rPr>
              <a:t> K. </a:t>
            </a:r>
            <a:r>
              <a:rPr lang="en-US" altLang="ja-JP" dirty="0" err="1">
                <a:ea typeface="MS Mincho" panose="02020609040205080304" pitchFamily="49" charset="-128"/>
              </a:rPr>
              <a:t>Sikri</a:t>
            </a:r>
            <a:endParaRPr lang="en-US" altLang="ja-JP" dirty="0">
              <a:ea typeface="MS Mincho" panose="02020609040205080304" pitchFamily="49" charset="-128"/>
            </a:endParaRPr>
          </a:p>
          <a:p>
            <a:pPr marL="0" indent="0" algn="just">
              <a:spcBef>
                <a:spcPct val="50000"/>
              </a:spcBef>
              <a:buNone/>
            </a:pPr>
            <a:r>
              <a:rPr lang="en-US" dirty="0"/>
              <a:t>4.Fundamentals of Operative Dentistry- Summit JB- 2</a:t>
            </a:r>
            <a:r>
              <a:rPr lang="en-US" baseline="30000" dirty="0"/>
              <a:t>nd</a:t>
            </a:r>
            <a:r>
              <a:rPr lang="en-US" dirty="0"/>
              <a:t> edition</a:t>
            </a:r>
          </a:p>
          <a:p>
            <a:pPr marL="0" indent="0" algn="just">
              <a:spcBef>
                <a:spcPct val="50000"/>
              </a:spcBef>
              <a:buNone/>
            </a:pPr>
            <a:r>
              <a:rPr lang="en-US" dirty="0"/>
              <a:t>5.Text book of operative dentistry </a:t>
            </a:r>
            <a:r>
              <a:rPr lang="en-US" dirty="0">
                <a:sym typeface="Wingdings" panose="05000000000000000000" pitchFamily="2" charset="2"/>
              </a:rPr>
              <a:t> </a:t>
            </a:r>
            <a:r>
              <a:rPr lang="en-US" dirty="0" err="1">
                <a:sym typeface="Wingdings" panose="05000000000000000000" pitchFamily="2" charset="2"/>
              </a:rPr>
              <a:t>nisha</a:t>
            </a:r>
            <a:r>
              <a:rPr lang="en-US" dirty="0">
                <a:sym typeface="Wingdings" panose="05000000000000000000" pitchFamily="2" charset="2"/>
              </a:rPr>
              <a:t> </a:t>
            </a:r>
            <a:r>
              <a:rPr lang="en-US" dirty="0" err="1">
                <a:sym typeface="Wingdings" panose="05000000000000000000" pitchFamily="2" charset="2"/>
              </a:rPr>
              <a:t>carg,amit</a:t>
            </a:r>
            <a:r>
              <a:rPr lang="en-US" dirty="0">
                <a:sym typeface="Wingdings" panose="05000000000000000000" pitchFamily="2" charset="2"/>
              </a:rPr>
              <a:t> </a:t>
            </a:r>
            <a:r>
              <a:rPr lang="en-US" dirty="0" err="1">
                <a:sym typeface="Wingdings" panose="05000000000000000000" pitchFamily="2" charset="2"/>
              </a:rPr>
              <a:t>carg</a:t>
            </a:r>
            <a:endParaRPr lang="en-US" dirty="0">
              <a:sym typeface="Wingdings" panose="05000000000000000000" pitchFamily="2" charset="2"/>
            </a:endParaRPr>
          </a:p>
          <a:p>
            <a:pPr marL="0" indent="0" algn="just">
              <a:spcBef>
                <a:spcPct val="50000"/>
              </a:spcBef>
              <a:buNone/>
            </a:pPr>
            <a:r>
              <a:rPr lang="en-US" dirty="0"/>
              <a:t>6.Principles and Practice of Operative Dentistry-Gerald T. </a:t>
            </a:r>
            <a:r>
              <a:rPr lang="en-US" dirty="0" err="1"/>
              <a:t>Charbeneau</a:t>
            </a:r>
            <a:r>
              <a:rPr lang="en-US" dirty="0"/>
              <a:t>-Third edition.</a:t>
            </a:r>
          </a:p>
          <a:p>
            <a:pPr marL="0" indent="0" algn="just">
              <a:spcBef>
                <a:spcPct val="50000"/>
              </a:spcBef>
              <a:buNone/>
            </a:pPr>
            <a:r>
              <a:rPr lang="en-US" dirty="0"/>
              <a:t>7.Clinical operative dentistry-principles and </a:t>
            </a:r>
            <a:r>
              <a:rPr lang="en-US" dirty="0" err="1"/>
              <a:t>practice</a:t>
            </a:r>
            <a:r>
              <a:rPr lang="en-US" dirty="0" err="1">
                <a:sym typeface="Wingdings" panose="05000000000000000000" pitchFamily="2" charset="2"/>
              </a:rPr>
              <a:t>ramya</a:t>
            </a:r>
            <a:r>
              <a:rPr lang="en-US" dirty="0">
                <a:sym typeface="Wingdings" panose="05000000000000000000" pitchFamily="2" charset="2"/>
              </a:rPr>
              <a:t> </a:t>
            </a:r>
            <a:r>
              <a:rPr lang="en-US" dirty="0" err="1">
                <a:sym typeface="Wingdings" panose="05000000000000000000" pitchFamily="2" charset="2"/>
              </a:rPr>
              <a:t>Raghu,Raghu</a:t>
            </a:r>
            <a:r>
              <a:rPr lang="en-US" dirty="0">
                <a:sym typeface="Wingdings" panose="05000000000000000000" pitchFamily="2" charset="2"/>
              </a:rPr>
              <a:t> </a:t>
            </a:r>
            <a:r>
              <a:rPr lang="en-US" dirty="0" err="1">
                <a:sym typeface="Wingdings" panose="05000000000000000000" pitchFamily="2" charset="2"/>
              </a:rPr>
              <a:t>sreenivasan</a:t>
            </a:r>
            <a:endParaRPr lang="en-US" dirty="0"/>
          </a:p>
          <a:p>
            <a:pPr marL="0" indent="0" algn="just">
              <a:spcBef>
                <a:spcPct val="50000"/>
              </a:spcBef>
              <a:buNone/>
            </a:pPr>
            <a:endParaRPr lang="en-US" dirty="0">
              <a:sym typeface="Wingdings" panose="05000000000000000000" pitchFamily="2" charset="2"/>
            </a:endParaRPr>
          </a:p>
          <a:p>
            <a:pPr marL="0" indent="0" algn="just">
              <a:spcBef>
                <a:spcPct val="50000"/>
              </a:spcBef>
              <a:buNone/>
            </a:pPr>
            <a:endParaRPr lang="en-US" dirty="0"/>
          </a:p>
          <a:p>
            <a:pPr marL="0" indent="0" algn="just">
              <a:spcBef>
                <a:spcPct val="50000"/>
              </a:spcBef>
              <a:buNone/>
            </a:pPr>
            <a:endParaRPr lang="en-US" altLang="ja-JP" dirty="0">
              <a:ea typeface="MS Mincho" panose="02020609040205080304" pitchFamily="49" charset="-128"/>
            </a:endParaRPr>
          </a:p>
          <a:p>
            <a:pPr marL="0" indent="0" algn="just">
              <a:spcBef>
                <a:spcPct val="50000"/>
              </a:spcBef>
              <a:buNone/>
            </a:pPr>
            <a:endParaRPr lang="en-US" dirty="0">
              <a:ea typeface="MS Mincho" panose="02020609040205080304" pitchFamily="49" charset="-128"/>
            </a:endParaRPr>
          </a:p>
          <a:p>
            <a:pPr marL="0" indent="0">
              <a:buNone/>
            </a:pPr>
            <a:endParaRPr lang="en-US" dirty="0"/>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9BC79-A3FC-0498-11C6-678393A8BF88}"/>
              </a:ext>
            </a:extLst>
          </p:cNvPr>
          <p:cNvSpPr>
            <a:spLocks noGrp="1"/>
          </p:cNvSpPr>
          <p:nvPr>
            <p:ph type="title"/>
          </p:nvPr>
        </p:nvSpPr>
        <p:spPr/>
        <p:txBody>
          <a:bodyPr/>
          <a:lstStyle/>
          <a:p>
            <a:r>
              <a:rPr lang="en-US" dirty="0"/>
              <a:t>THANK YOU</a:t>
            </a:r>
            <a:endParaRPr lang="en-IN" dirty="0"/>
          </a:p>
        </p:txBody>
      </p:sp>
      <p:sp>
        <p:nvSpPr>
          <p:cNvPr id="3" name="Content Placeholder 2">
            <a:extLst>
              <a:ext uri="{FF2B5EF4-FFF2-40B4-BE49-F238E27FC236}">
                <a16:creationId xmlns:a16="http://schemas.microsoft.com/office/drawing/2014/main" id="{E7A24926-19D8-AC58-08E5-853F0BED8321}"/>
              </a:ext>
            </a:extLst>
          </p:cNvPr>
          <p:cNvSpPr>
            <a:spLocks noGrp="1"/>
          </p:cNvSpPr>
          <p:nvPr>
            <p:ph idx="1"/>
          </p:nvPr>
        </p:nvSpPr>
        <p:spPr/>
        <p:txBody>
          <a:bodyPr/>
          <a:lstStyle/>
          <a:p>
            <a:endParaRPr lang="en-IN" dirty="0"/>
          </a:p>
        </p:txBody>
      </p:sp>
    </p:spTree>
    <p:extLst>
      <p:ext uri="{BB962C8B-B14F-4D97-AF65-F5344CB8AC3E}">
        <p14:creationId xmlns:p14="http://schemas.microsoft.com/office/powerpoint/2010/main" val="3713420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Title 1"/>
          <p:cNvSpPr>
            <a:spLocks noGrp="1"/>
          </p:cNvSpPr>
          <p:nvPr>
            <p:ph type="title"/>
          </p:nvPr>
        </p:nvSpPr>
        <p:spPr/>
        <p:txBody>
          <a:bodyPr>
            <a:normAutofit/>
          </a:bodyPr>
          <a:lstStyle/>
          <a:p>
            <a:r>
              <a:rPr lang="en-US" sz="4000" b="1" u="sng" dirty="0">
                <a:solidFill>
                  <a:srgbClr val="002060"/>
                </a:solidFill>
              </a:rPr>
              <a:t>FINAL TOOTH PREPARATION</a:t>
            </a:r>
          </a:p>
        </p:txBody>
      </p:sp>
      <p:sp>
        <p:nvSpPr>
          <p:cNvPr id="1048651" name="Content Placeholder 2"/>
          <p:cNvSpPr>
            <a:spLocks noGrp="1"/>
          </p:cNvSpPr>
          <p:nvPr>
            <p:ph idx="1"/>
          </p:nvPr>
        </p:nvSpPr>
        <p:spPr>
          <a:xfrm>
            <a:off x="839570" y="1825625"/>
            <a:ext cx="11042908" cy="4460895"/>
          </a:xfrm>
        </p:spPr>
        <p:txBody>
          <a:bodyPr>
            <a:normAutofit fontScale="96154"/>
          </a:bodyPr>
          <a:lstStyle/>
          <a:p>
            <a:pPr algn="just"/>
            <a:r>
              <a:rPr lang="en-US" sz="2600" dirty="0">
                <a:latin typeface="Times New Roman" panose="02020603050405020304" pitchFamily="18" charset="0"/>
                <a:cs typeface="Times New Roman" panose="02020603050405020304" pitchFamily="18" charset="0"/>
              </a:rPr>
              <a:t>In this step any infected carious dentin or old restorative material is removed. </a:t>
            </a:r>
          </a:p>
          <a:p>
            <a:pPr algn="just">
              <a:buNone/>
            </a:pPr>
            <a:r>
              <a:rPr lang="en-US" sz="2600" dirty="0">
                <a:latin typeface="Times New Roman" panose="02020603050405020304" pitchFamily="18" charset="0"/>
                <a:cs typeface="Times New Roman" panose="02020603050405020304" pitchFamily="18" charset="0"/>
              </a:rPr>
              <a:t> </a:t>
            </a:r>
          </a:p>
          <a:p>
            <a:pPr algn="just"/>
            <a:r>
              <a:rPr lang="en-US" sz="2600" dirty="0">
                <a:latin typeface="Times New Roman" panose="02020603050405020304" pitchFamily="18" charset="0"/>
                <a:cs typeface="Times New Roman" panose="02020603050405020304" pitchFamily="18" charset="0"/>
              </a:rPr>
              <a:t>A liner is then be applied but </a:t>
            </a:r>
            <a:r>
              <a:rPr lang="en-US" sz="2600" b="1" dirty="0">
                <a:solidFill>
                  <a:srgbClr val="FF0000"/>
                </a:solidFill>
                <a:latin typeface="Times New Roman" panose="02020603050405020304" pitchFamily="18" charset="0"/>
                <a:cs typeface="Times New Roman" panose="02020603050405020304" pitchFamily="18" charset="0"/>
              </a:rPr>
              <a:t>should not extend closer than 1 mm to a slot or pin. </a:t>
            </a:r>
          </a:p>
          <a:p>
            <a:pPr algn="just">
              <a:buNone/>
            </a:pPr>
            <a:endParaRPr lang="en-US" sz="2600" b="1" dirty="0">
              <a:solidFill>
                <a:srgbClr val="FF0000"/>
              </a:solidFill>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 Coves and locks can also be prepared to act as auxiliary retention form.  Coves should be prepared in a horizontal plane and locks should be prepared in a vertical plane.  </a:t>
            </a:r>
          </a:p>
          <a:p>
            <a:pPr algn="just">
              <a:buNone/>
            </a:pPr>
            <a:endParaRPr lang="en-US"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They should be prepared before preparing pin holes and inserting pins </a:t>
            </a:r>
            <a:r>
              <a:rPr lang="en-US" sz="2600" dirty="0">
                <a:latin typeface="Garamond" panose="02020404030301010803" pitchFamily="18" charset="0"/>
              </a:rPr>
              <a:t>.</a:t>
            </a:r>
          </a:p>
          <a:p>
            <a:pPr algn="just"/>
            <a:endParaRPr lang="en-US" sz="2600" dirty="0"/>
          </a:p>
        </p:txBody>
      </p:sp>
      <p:pic>
        <p:nvPicPr>
          <p:cNvPr id="2097159" name="Picture 3"/>
          <p:cNvPicPr>
            <a:picLocks/>
          </p:cNvPicPr>
          <p:nvPr/>
        </p:nvPicPr>
        <p:blipFill>
          <a:blip r:embed="rId2" cstate="print"/>
          <a:srcRect/>
          <a:stretch>
            <a:fillRect/>
          </a:stretch>
        </p:blipFill>
        <p:spPr bwMode="auto">
          <a:xfrm>
            <a:off x="10167966" y="285729"/>
            <a:ext cx="1676400" cy="1553529"/>
          </a:xfrm>
          <a:prstGeom prst="rect">
            <a:avLst/>
          </a:prstGeom>
          <a:noFill/>
          <a:ln>
            <a:noFill/>
          </a:ln>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Title 1"/>
          <p:cNvSpPr>
            <a:spLocks noGrp="1"/>
          </p:cNvSpPr>
          <p:nvPr>
            <p:ph type="title"/>
          </p:nvPr>
        </p:nvSpPr>
        <p:spPr/>
        <p:txBody>
          <a:bodyPr>
            <a:normAutofit/>
          </a:bodyPr>
          <a:lstStyle/>
          <a:p>
            <a:r>
              <a:rPr lang="en-IN" sz="4000" b="1" u="sng" dirty="0">
                <a:solidFill>
                  <a:srgbClr val="002060"/>
                </a:solidFill>
              </a:rPr>
              <a:t>LOCKS AND COVES</a:t>
            </a:r>
            <a:endParaRPr lang="en-US" sz="4000" b="1" u="sng" dirty="0">
              <a:solidFill>
                <a:srgbClr val="002060"/>
              </a:solidFill>
            </a:endParaRPr>
          </a:p>
        </p:txBody>
      </p:sp>
      <p:sp>
        <p:nvSpPr>
          <p:cNvPr id="1048653" name="Content Placeholder 2"/>
          <p:cNvSpPr>
            <a:spLocks noGrp="1"/>
          </p:cNvSpPr>
          <p:nvPr>
            <p:ph idx="1"/>
          </p:nvPr>
        </p:nvSpPr>
        <p:spPr>
          <a:xfrm>
            <a:off x="839570" y="1357299"/>
            <a:ext cx="11114346" cy="4819665"/>
          </a:xfrm>
        </p:spPr>
        <p:txBody>
          <a:bodyPr>
            <a:normAutofit/>
          </a:bodyPr>
          <a:lstStyle/>
          <a:p>
            <a:pPr algn="just"/>
            <a:r>
              <a:rPr lang="en-US" sz="2600" dirty="0"/>
              <a:t>To enhance retention form of the proximal </a:t>
            </a:r>
            <a:r>
              <a:rPr lang="en-US" sz="2600" dirty="0" err="1"/>
              <a:t>portion,proximal</a:t>
            </a:r>
            <a:r>
              <a:rPr lang="en-US" sz="2600" dirty="0"/>
              <a:t> locks may be indicated to counter proximal displacement.</a:t>
            </a:r>
          </a:p>
          <a:p>
            <a:pPr algn="just"/>
            <a:r>
              <a:rPr lang="en-US" sz="2600" dirty="0"/>
              <a:t> retentive locks may not be needed in conservative, narrow proximal boxes.</a:t>
            </a:r>
          </a:p>
          <a:p>
            <a:pPr algn="just">
              <a:buNone/>
            </a:pPr>
            <a:endParaRPr lang="en-US" sz="2600" dirty="0"/>
          </a:p>
        </p:txBody>
      </p:sp>
      <p:sp>
        <p:nvSpPr>
          <p:cNvPr id="1048654" name="Rectangle 3"/>
          <p:cNvSpPr/>
          <p:nvPr/>
        </p:nvSpPr>
        <p:spPr>
          <a:xfrm>
            <a:off x="1309654" y="3286124"/>
            <a:ext cx="10215634" cy="2893100"/>
          </a:xfrm>
          <a:prstGeom prst="rect">
            <a:avLst/>
          </a:prstGeom>
          <a:solidFill>
            <a:schemeClr val="accent5">
              <a:lumMod val="20000"/>
              <a:lumOff val="80000"/>
            </a:schemeClr>
          </a:solidFill>
          <a:ln>
            <a:solidFill>
              <a:schemeClr val="tx1"/>
            </a:solidFill>
          </a:ln>
        </p:spPr>
        <p:txBody>
          <a:bodyPr wrap="square">
            <a:spAutoFit/>
          </a:bodyPr>
          <a:lstStyle/>
          <a:p>
            <a:pPr algn="just">
              <a:buNone/>
            </a:pPr>
            <a:r>
              <a:rPr lang="en-US" sz="2600" b="1" u="sng" dirty="0"/>
              <a:t>RETENTION LOCK</a:t>
            </a:r>
          </a:p>
          <a:p>
            <a:pPr algn="just"/>
            <a:r>
              <a:rPr lang="en-US" sz="2600" dirty="0"/>
              <a:t> No. 169L bur or NO ¼ bur used with air coolant (to improve vision) and reduced speed (to improve tactile “feel” and control).</a:t>
            </a:r>
          </a:p>
          <a:p>
            <a:pPr algn="just">
              <a:buNone/>
            </a:pPr>
            <a:endParaRPr lang="en-US" sz="2600" dirty="0"/>
          </a:p>
          <a:p>
            <a:pPr algn="just"/>
            <a:r>
              <a:rPr lang="en-US" sz="2600" dirty="0"/>
              <a:t>The bur is placed in the properly positioned </a:t>
            </a:r>
            <a:r>
              <a:rPr lang="en-US" sz="2600" dirty="0" err="1"/>
              <a:t>axiolingual</a:t>
            </a:r>
            <a:r>
              <a:rPr lang="en-US" sz="2600" dirty="0"/>
              <a:t> line angle and directed (i.e., translated) to bisect the angle approximately parallel to the DEJ</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5" name="Content Placeholder 2"/>
          <p:cNvSpPr>
            <a:spLocks noGrp="1"/>
          </p:cNvSpPr>
          <p:nvPr>
            <p:ph idx="1"/>
          </p:nvPr>
        </p:nvSpPr>
        <p:spPr>
          <a:xfrm>
            <a:off x="839570" y="642919"/>
            <a:ext cx="10685718" cy="5534045"/>
          </a:xfrm>
        </p:spPr>
        <p:txBody>
          <a:bodyPr>
            <a:normAutofit/>
          </a:bodyPr>
          <a:lstStyle/>
          <a:p>
            <a:pPr algn="just"/>
            <a:endParaRPr lang="en-US" dirty="0"/>
          </a:p>
          <a:p>
            <a:pPr algn="just"/>
            <a:r>
              <a:rPr lang="en-US" dirty="0"/>
              <a:t> This positions the retention lock 0.2mm inside the DEJ, maintaining the enamel support.</a:t>
            </a:r>
          </a:p>
          <a:p>
            <a:pPr algn="just">
              <a:buNone/>
            </a:pPr>
            <a:endParaRPr lang="en-US" dirty="0"/>
          </a:p>
          <a:p>
            <a:pPr algn="just">
              <a:buNone/>
            </a:pPr>
            <a:endParaRPr lang="en-US" dirty="0"/>
          </a:p>
          <a:p>
            <a:pPr algn="just"/>
            <a:r>
              <a:rPr lang="en-US" dirty="0"/>
              <a:t> The </a:t>
            </a:r>
            <a:r>
              <a:rPr lang="en-US" b="1" dirty="0">
                <a:solidFill>
                  <a:srgbClr val="FF0000"/>
                </a:solidFill>
              </a:rPr>
              <a:t>bur is tilted </a:t>
            </a:r>
            <a:r>
              <a:rPr lang="en-US" dirty="0"/>
              <a:t>to allow cutting to the depth of the diameter of the end of the bur at the point angle and permit the lock to diminish in depth </a:t>
            </a:r>
            <a:r>
              <a:rPr lang="en-US" dirty="0" err="1"/>
              <a:t>occlusally</a:t>
            </a:r>
            <a:r>
              <a:rPr lang="en-US" dirty="0"/>
              <a:t>, terminating at the </a:t>
            </a:r>
            <a:r>
              <a:rPr lang="en-US" dirty="0" err="1"/>
              <a:t>axiolinguopulpal</a:t>
            </a:r>
            <a:r>
              <a:rPr lang="en-US" dirty="0"/>
              <a:t> point angle.</a:t>
            </a:r>
          </a:p>
          <a:p>
            <a:pPr algn="just">
              <a:buNone/>
            </a:pPr>
            <a:endParaRPr lang="en-US" dirty="0"/>
          </a:p>
          <a:p>
            <a:pPr algn="just">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Content Placeholder 2"/>
          <p:cNvSpPr>
            <a:spLocks noGrp="1"/>
          </p:cNvSpPr>
          <p:nvPr>
            <p:ph idx="1"/>
          </p:nvPr>
        </p:nvSpPr>
        <p:spPr>
          <a:xfrm>
            <a:off x="839570" y="642919"/>
            <a:ext cx="10757156" cy="5534045"/>
          </a:xfrm>
        </p:spPr>
        <p:txBody>
          <a:bodyPr/>
          <a:lstStyle/>
          <a:p>
            <a:pPr algn="just">
              <a:buNone/>
            </a:pPr>
            <a:endParaRPr lang="en-US" dirty="0"/>
          </a:p>
          <a:p>
            <a:pPr algn="just"/>
            <a:r>
              <a:rPr lang="en-US" dirty="0"/>
              <a:t>prepare the facial lock in the </a:t>
            </a:r>
            <a:r>
              <a:rPr lang="en-US" dirty="0" err="1"/>
              <a:t>axiofacial</a:t>
            </a:r>
            <a:r>
              <a:rPr lang="en-US" dirty="0"/>
              <a:t> line angle.</a:t>
            </a:r>
          </a:p>
          <a:p>
            <a:pPr algn="just">
              <a:buNone/>
            </a:pPr>
            <a:endParaRPr lang="en-US" dirty="0"/>
          </a:p>
          <a:p>
            <a:pPr algn="just"/>
            <a:r>
              <a:rPr lang="en-US" dirty="0"/>
              <a:t> When the </a:t>
            </a:r>
            <a:r>
              <a:rPr lang="en-US" dirty="0" err="1"/>
              <a:t>axiofacial</a:t>
            </a:r>
            <a:r>
              <a:rPr lang="en-US" dirty="0"/>
              <a:t> and </a:t>
            </a:r>
            <a:r>
              <a:rPr lang="en-US" dirty="0" err="1"/>
              <a:t>axiolingual</a:t>
            </a:r>
            <a:r>
              <a:rPr lang="en-US" dirty="0"/>
              <a:t> line angles are less than 2 mm in length, the tilt of the bur is reduced to make </a:t>
            </a:r>
            <a:r>
              <a:rPr lang="en-US" dirty="0" err="1"/>
              <a:t>prox</a:t>
            </a:r>
            <a:r>
              <a:rPr lang="en-US" dirty="0"/>
              <a:t> lock disappear </a:t>
            </a:r>
            <a:r>
              <a:rPr lang="en-US" b="1" dirty="0">
                <a:solidFill>
                  <a:srgbClr val="FF0000"/>
                </a:solidFill>
              </a:rPr>
              <a:t>midway between the DEJ and the enamel margin</a:t>
            </a:r>
          </a:p>
          <a:p>
            <a:endParaRPr lang="en-US" dirty="0"/>
          </a:p>
        </p:txBody>
      </p:sp>
      <p:pic>
        <p:nvPicPr>
          <p:cNvPr id="2097160" name="Picture 3"/>
          <p:cNvPicPr>
            <a:picLocks/>
          </p:cNvPicPr>
          <p:nvPr/>
        </p:nvPicPr>
        <p:blipFill>
          <a:blip r:embed="rId2"/>
          <a:srcRect/>
          <a:stretch>
            <a:fillRect/>
          </a:stretch>
        </p:blipFill>
        <p:spPr bwMode="auto">
          <a:xfrm>
            <a:off x="7310446" y="3643314"/>
            <a:ext cx="2928958" cy="3000396"/>
          </a:xfrm>
          <a:prstGeom prst="rect">
            <a:avLst/>
          </a:prstGeom>
          <a:noFill/>
          <a:ln w="28575">
            <a:solidFill>
              <a:srgbClr val="FFFF00"/>
            </a:solidFill>
          </a:ln>
          <a:effectLst>
            <a:innerShdw blurRad="63500" dist="50800" dir="13500000">
              <a:prstClr val="black">
                <a:alpha val="50000"/>
              </a:prstClr>
            </a:inn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Title 1"/>
          <p:cNvSpPr>
            <a:spLocks noGrp="1"/>
          </p:cNvSpPr>
          <p:nvPr>
            <p:ph type="title"/>
          </p:nvPr>
        </p:nvSpPr>
        <p:spPr/>
        <p:txBody>
          <a:bodyPr/>
          <a:lstStyle/>
          <a:p>
            <a:r>
              <a:rPr lang="en-IN" sz="3600" b="1" u="sng" dirty="0">
                <a:solidFill>
                  <a:srgbClr val="002060"/>
                </a:solidFill>
              </a:rPr>
              <a:t>CHARACTERISTICS OF PROXIMAL LOCKS</a:t>
            </a:r>
            <a:endParaRPr lang="en-US" b="1" dirty="0">
              <a:solidFill>
                <a:srgbClr val="002060"/>
              </a:solidFill>
            </a:endParaRPr>
          </a:p>
        </p:txBody>
      </p:sp>
      <p:sp>
        <p:nvSpPr>
          <p:cNvPr id="1048658" name="Content Placeholder 2"/>
          <p:cNvSpPr>
            <a:spLocks noGrp="1"/>
          </p:cNvSpPr>
          <p:nvPr>
            <p:ph idx="1"/>
          </p:nvPr>
        </p:nvSpPr>
        <p:spPr>
          <a:xfrm>
            <a:off x="738150" y="1428737"/>
            <a:ext cx="10930014" cy="4748227"/>
          </a:xfrm>
        </p:spPr>
        <p:txBody>
          <a:bodyPr>
            <a:normAutofit fontScale="96427" lnSpcReduction="10000"/>
          </a:bodyPr>
          <a:lstStyle/>
          <a:p>
            <a:pPr>
              <a:buNone/>
            </a:pPr>
            <a:endParaRPr lang="en-US" dirty="0"/>
          </a:p>
          <a:p>
            <a:r>
              <a:rPr lang="en-IN" b="1" i="1" u="sng" dirty="0">
                <a:solidFill>
                  <a:srgbClr val="FF0000"/>
                </a:solidFill>
              </a:rPr>
              <a:t>Position</a:t>
            </a:r>
            <a:endParaRPr lang="en-US" dirty="0">
              <a:solidFill>
                <a:srgbClr val="FF0000"/>
              </a:solidFill>
            </a:endParaRPr>
          </a:p>
          <a:p>
            <a:pPr>
              <a:buNone/>
            </a:pPr>
            <a:r>
              <a:rPr lang="en-IN" dirty="0"/>
              <a:t>The retention locks should be placed 0.2 mm inside the DEJ, regardless of the depth of the axial walls and axial line angles.</a:t>
            </a:r>
            <a:endParaRPr lang="en-US" dirty="0"/>
          </a:p>
          <a:p>
            <a:pPr>
              <a:buNone/>
            </a:pPr>
            <a:r>
              <a:rPr lang="en-IN" dirty="0"/>
              <a:t> </a:t>
            </a:r>
            <a:endParaRPr lang="en-US" dirty="0"/>
          </a:p>
          <a:p>
            <a:r>
              <a:rPr lang="en-IN" b="1" i="1" u="sng" dirty="0">
                <a:solidFill>
                  <a:srgbClr val="FF0000"/>
                </a:solidFill>
              </a:rPr>
              <a:t>Translation</a:t>
            </a:r>
            <a:endParaRPr lang="en-US" dirty="0">
              <a:solidFill>
                <a:srgbClr val="FF0000"/>
              </a:solidFill>
            </a:endParaRPr>
          </a:p>
          <a:p>
            <a:pPr>
              <a:buNone/>
            </a:pPr>
            <a:r>
              <a:rPr lang="en-IN" dirty="0"/>
              <a:t>refers to the direction of </a:t>
            </a:r>
            <a:r>
              <a:rPr lang="en-IN" dirty="0" err="1"/>
              <a:t>movementof</a:t>
            </a:r>
            <a:r>
              <a:rPr lang="en-IN" dirty="0"/>
              <a:t> the axis of the bur.</a:t>
            </a:r>
            <a:endParaRPr lang="en-US" dirty="0"/>
          </a:p>
          <a:p>
            <a:pPr>
              <a:buNone/>
            </a:pPr>
            <a:r>
              <a:rPr lang="en-IN" dirty="0"/>
              <a:t> </a:t>
            </a:r>
            <a:endParaRPr lang="en-US" dirty="0"/>
          </a:p>
          <a:p>
            <a:r>
              <a:rPr lang="en-IN" b="1" i="1" u="sng" dirty="0">
                <a:solidFill>
                  <a:srgbClr val="FF0000"/>
                </a:solidFill>
              </a:rPr>
              <a:t>Depth</a:t>
            </a:r>
            <a:endParaRPr lang="en-US" dirty="0">
              <a:solidFill>
                <a:srgbClr val="FF0000"/>
              </a:solidFill>
            </a:endParaRPr>
          </a:p>
          <a:p>
            <a:pPr>
              <a:buNone/>
            </a:pPr>
            <a:r>
              <a:rPr lang="en-IN" dirty="0"/>
              <a:t>refers to the extent of translation (i.e., 0.5 mm at gingival floor level).	</a:t>
            </a:r>
            <a:endParaRPr lang="en-US"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Content Placeholder 2"/>
          <p:cNvSpPr>
            <a:spLocks noGrp="1"/>
          </p:cNvSpPr>
          <p:nvPr>
            <p:ph idx="1"/>
          </p:nvPr>
        </p:nvSpPr>
        <p:spPr>
          <a:xfrm>
            <a:off x="809588" y="857233"/>
            <a:ext cx="10542842" cy="5319731"/>
          </a:xfrm>
        </p:spPr>
        <p:txBody>
          <a:bodyPr>
            <a:normAutofit/>
          </a:bodyPr>
          <a:lstStyle/>
          <a:p>
            <a:pPr algn="just"/>
            <a:r>
              <a:rPr lang="en-IN" sz="2400" b="1" i="1" u="sng" dirty="0">
                <a:solidFill>
                  <a:srgbClr val="FF0000"/>
                </a:solidFill>
              </a:rPr>
              <a:t>OCCLUSOGINGIVAL ORIENTATION</a:t>
            </a:r>
            <a:endParaRPr lang="en-US" sz="2400" dirty="0">
              <a:solidFill>
                <a:srgbClr val="FF0000"/>
              </a:solidFill>
            </a:endParaRPr>
          </a:p>
          <a:p>
            <a:pPr algn="just">
              <a:buNone/>
            </a:pPr>
            <a:r>
              <a:rPr lang="en-IN" dirty="0"/>
              <a:t> refers to the tilt of the No. 169L </a:t>
            </a:r>
            <a:r>
              <a:rPr lang="en-IN" dirty="0" err="1"/>
              <a:t>bur,which</a:t>
            </a:r>
            <a:r>
              <a:rPr lang="en-IN" dirty="0"/>
              <a:t> dictates the </a:t>
            </a:r>
            <a:r>
              <a:rPr lang="en-IN" dirty="0" err="1"/>
              <a:t>occlusal</a:t>
            </a:r>
            <a:r>
              <a:rPr lang="en-IN" dirty="0"/>
              <a:t> height of the lock, given a constant depth.</a:t>
            </a:r>
            <a:endParaRPr lang="en-US" dirty="0"/>
          </a:p>
          <a:p>
            <a:pPr algn="just">
              <a:buNone/>
            </a:pPr>
            <a:r>
              <a:rPr lang="en-IN" dirty="0"/>
              <a:t> </a:t>
            </a:r>
            <a:endParaRPr lang="en-US" dirty="0"/>
          </a:p>
          <a:p>
            <a:pPr algn="just">
              <a:buNone/>
            </a:pPr>
            <a:endParaRPr lang="en-US" dirty="0"/>
          </a:p>
        </p:txBody>
      </p:sp>
      <p:sp>
        <p:nvSpPr>
          <p:cNvPr id="1048660" name="Rectangle 3"/>
          <p:cNvSpPr/>
          <p:nvPr/>
        </p:nvSpPr>
        <p:spPr>
          <a:xfrm>
            <a:off x="666712" y="2828837"/>
            <a:ext cx="11072890" cy="1384995"/>
          </a:xfrm>
          <a:prstGeom prst="rect">
            <a:avLst/>
          </a:prstGeom>
          <a:solidFill>
            <a:schemeClr val="accent4">
              <a:lumMod val="40000"/>
              <a:lumOff val="60000"/>
            </a:schemeClr>
          </a:solidFill>
          <a:ln>
            <a:solidFill>
              <a:schemeClr val="tx1"/>
            </a:solidFill>
          </a:ln>
        </p:spPr>
        <p:txBody>
          <a:bodyPr wrap="square">
            <a:spAutoFit/>
          </a:bodyPr>
          <a:lstStyle/>
          <a:p>
            <a:pPr algn="just">
              <a:buFont typeface="Arial" pitchFamily="34" charset="0"/>
              <a:buChar char="•"/>
            </a:pPr>
            <a:r>
              <a:rPr lang="en-IN" sz="2800" dirty="0"/>
              <a:t>it is essential not to prepare the locks entirely in the axial wall (i.e., incorrect translation [moving the bur only in a </a:t>
            </a:r>
            <a:r>
              <a:rPr lang="en-IN" sz="2800" dirty="0" err="1"/>
              <a:t>pulpal</a:t>
            </a:r>
            <a:r>
              <a:rPr lang="en-IN" sz="2800" dirty="0"/>
              <a:t> direction]) because no effective retention is obtained, and there is a risk of </a:t>
            </a:r>
            <a:r>
              <a:rPr lang="en-IN" sz="2800" dirty="0" err="1"/>
              <a:t>pulpal</a:t>
            </a:r>
            <a:r>
              <a:rPr lang="en-IN" sz="2800" dirty="0"/>
              <a:t> involvement.</a:t>
            </a:r>
            <a:endParaRPr lang="en-US" sz="2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1936</Words>
  <Application>Microsoft Office PowerPoint</Application>
  <PresentationFormat>Widescreen</PresentationFormat>
  <Paragraphs>245</Paragraphs>
  <Slides>35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Book Antiqua</vt:lpstr>
      <vt:lpstr>Calibri</vt:lpstr>
      <vt:lpstr>Calibri Light</vt:lpstr>
      <vt:lpstr>Garamond</vt:lpstr>
      <vt:lpstr>Times New Roman</vt:lpstr>
      <vt:lpstr>Office Theme</vt:lpstr>
      <vt:lpstr>PowerPoint Presentation</vt:lpstr>
      <vt:lpstr>Specific learning Objectives </vt:lpstr>
      <vt:lpstr>CONTENTS </vt:lpstr>
      <vt:lpstr>FINAL TOOTH PREPARATION</vt:lpstr>
      <vt:lpstr>LOCKS AND COVES</vt:lpstr>
      <vt:lpstr>PowerPoint Presentation</vt:lpstr>
      <vt:lpstr>PowerPoint Presentation</vt:lpstr>
      <vt:lpstr>CHARACTERISTICS OF PROXIMAL LOCKS</vt:lpstr>
      <vt:lpstr>PowerPoint Presentation</vt:lpstr>
      <vt:lpstr>RETENTION GROOVE  </vt:lpstr>
      <vt:lpstr>PowerPoint Presentation</vt:lpstr>
      <vt:lpstr>GINGIVAL COVES  </vt:lpstr>
      <vt:lpstr>INCISAL RETENTION COVE </vt:lpstr>
      <vt:lpstr>Classification of Pins: </vt:lpstr>
      <vt:lpstr>PowerPoint Presentation</vt:lpstr>
      <vt:lpstr>PowerPoint Presentation</vt:lpstr>
      <vt:lpstr>PowerPoint Presentation</vt:lpstr>
      <vt:lpstr>PIN MATERIAL </vt:lpstr>
      <vt:lpstr>PowerPoint Presentation</vt:lpstr>
      <vt:lpstr>PowerPoint Presentation</vt:lpstr>
      <vt:lpstr>PowerPoint Presentation</vt:lpstr>
      <vt:lpstr>Retentive pin  Cemented pin</vt:lpstr>
      <vt:lpstr>INDICATION: </vt:lpstr>
      <vt:lpstr>FRICTION GRIP/FRICTION LOCKED PINS </vt:lpstr>
      <vt:lpstr>SELF THREADING PINS </vt:lpstr>
      <vt:lpstr>PowerPoint Presentation</vt:lpstr>
      <vt:lpstr>PowerPoint Presentation</vt:lpstr>
      <vt:lpstr>PowerPoint Presentation</vt:lpstr>
      <vt:lpstr>PowerPoint Presentation</vt:lpstr>
      <vt:lpstr>PowerPoint Presentation</vt:lpstr>
      <vt:lpstr>THE THREAD MATE SYSTEM (TMS) </vt:lpstr>
      <vt:lpstr>TAKE HOME MESSAGE   </vt:lpstr>
      <vt:lpstr>QUESTIONS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TOOTH PREPARATION</dc:title>
  <dc:creator>Md ahmed ali Khan</dc:creator>
  <cp:lastModifiedBy>shalvi wadighare</cp:lastModifiedBy>
  <cp:revision>4</cp:revision>
  <dcterms:created xsi:type="dcterms:W3CDTF">2023-04-18T04:19:23Z</dcterms:created>
  <dcterms:modified xsi:type="dcterms:W3CDTF">2023-04-19T05:33:58Z</dcterms:modified>
</cp:coreProperties>
</file>